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38"/>
  </p:notesMasterIdLst>
  <p:sldIdLst>
    <p:sldId id="585" r:id="rId5"/>
    <p:sldId id="674" r:id="rId6"/>
    <p:sldId id="327" r:id="rId7"/>
    <p:sldId id="443" r:id="rId8"/>
    <p:sldId id="709" r:id="rId9"/>
    <p:sldId id="699" r:id="rId10"/>
    <p:sldId id="676" r:id="rId11"/>
    <p:sldId id="698" r:id="rId12"/>
    <p:sldId id="708" r:id="rId13"/>
    <p:sldId id="696" r:id="rId14"/>
    <p:sldId id="678" r:id="rId15"/>
    <p:sldId id="697" r:id="rId16"/>
    <p:sldId id="679" r:id="rId17"/>
    <p:sldId id="700" r:id="rId18"/>
    <p:sldId id="703" r:id="rId19"/>
    <p:sldId id="701" r:id="rId20"/>
    <p:sldId id="675" r:id="rId21"/>
    <p:sldId id="707" r:id="rId22"/>
    <p:sldId id="686" r:id="rId23"/>
    <p:sldId id="706" r:id="rId24"/>
    <p:sldId id="682" r:id="rId25"/>
    <p:sldId id="583" r:id="rId26"/>
    <p:sldId id="580" r:id="rId27"/>
    <p:sldId id="704" r:id="rId28"/>
    <p:sldId id="705" r:id="rId29"/>
    <p:sldId id="680" r:id="rId30"/>
    <p:sldId id="687" r:id="rId31"/>
    <p:sldId id="394" r:id="rId32"/>
    <p:sldId id="426" r:id="rId33"/>
    <p:sldId id="683" r:id="rId34"/>
    <p:sldId id="260" r:id="rId35"/>
    <p:sldId id="264" r:id="rId36"/>
    <p:sldId id="265" r:id="rId3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1DC498E-2DBB-C449-AA84-24FB278B5CFA}">
          <p14:sldIdLst>
            <p14:sldId id="585"/>
            <p14:sldId id="674"/>
            <p14:sldId id="327"/>
            <p14:sldId id="443"/>
            <p14:sldId id="709"/>
            <p14:sldId id="699"/>
            <p14:sldId id="676"/>
            <p14:sldId id="698"/>
            <p14:sldId id="708"/>
            <p14:sldId id="696"/>
            <p14:sldId id="678"/>
            <p14:sldId id="697"/>
            <p14:sldId id="679"/>
            <p14:sldId id="700"/>
            <p14:sldId id="703"/>
            <p14:sldId id="701"/>
            <p14:sldId id="675"/>
            <p14:sldId id="707"/>
            <p14:sldId id="686"/>
            <p14:sldId id="706"/>
            <p14:sldId id="682"/>
            <p14:sldId id="583"/>
            <p14:sldId id="580"/>
            <p14:sldId id="704"/>
            <p14:sldId id="705"/>
            <p14:sldId id="680"/>
            <p14:sldId id="687"/>
            <p14:sldId id="394"/>
            <p14:sldId id="426"/>
            <p14:sldId id="683"/>
            <p14:sldId id="260"/>
            <p14:sldId id="264"/>
            <p14:sldId id="26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1"/>
    <p:restoredTop sz="76742" autoAdjust="0"/>
  </p:normalViewPr>
  <p:slideViewPr>
    <p:cSldViewPr snapToGrid="0" snapToObjects="1" showGuides="1">
      <p:cViewPr varScale="1">
        <p:scale>
          <a:sx n="114" d="100"/>
          <a:sy n="114" d="100"/>
        </p:scale>
        <p:origin x="1256" y="176"/>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162" d="100"/>
        <a:sy n="16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4DF77-60C6-134A-B131-CED8237A099C}" type="doc">
      <dgm:prSet loTypeId="urn:microsoft.com/office/officeart/2005/8/layout/hProcess3" loCatId="" qsTypeId="urn:microsoft.com/office/officeart/2005/8/quickstyle/simple1" qsCatId="simple" csTypeId="urn:microsoft.com/office/officeart/2005/8/colors/accent1_2" csCatId="accent1" phldr="1"/>
      <dgm:spPr/>
    </dgm:pt>
    <dgm:pt modelId="{B46ED179-DF02-C648-A527-BCA8BC9E9D87}">
      <dgm:prSet phldrT="[Text]"/>
      <dgm:spPr/>
      <dgm:t>
        <a:bodyPr/>
        <a:lstStyle/>
        <a:p>
          <a:endParaRPr lang="en-US" dirty="0"/>
        </a:p>
      </dgm:t>
    </dgm:pt>
    <dgm:pt modelId="{B41B8920-93BC-5A4B-BDD2-65568C85ACAE}" type="parTrans" cxnId="{F6BA4456-752D-4947-BEF6-C8956E6404E2}">
      <dgm:prSet/>
      <dgm:spPr/>
      <dgm:t>
        <a:bodyPr/>
        <a:lstStyle/>
        <a:p>
          <a:endParaRPr lang="en-US"/>
        </a:p>
      </dgm:t>
    </dgm:pt>
    <dgm:pt modelId="{A5967D8E-4F75-EB44-A0A3-13C0F4B77C18}" type="sibTrans" cxnId="{F6BA4456-752D-4947-BEF6-C8956E6404E2}">
      <dgm:prSet/>
      <dgm:spPr/>
      <dgm:t>
        <a:bodyPr/>
        <a:lstStyle/>
        <a:p>
          <a:endParaRPr lang="en-US"/>
        </a:p>
      </dgm:t>
    </dgm:pt>
    <dgm:pt modelId="{009DD161-86F3-0644-B0A1-00949C53978A}" type="pres">
      <dgm:prSet presAssocID="{2354DF77-60C6-134A-B131-CED8237A099C}" presName="Name0" presStyleCnt="0">
        <dgm:presLayoutVars>
          <dgm:dir/>
          <dgm:animLvl val="lvl"/>
          <dgm:resizeHandles val="exact"/>
        </dgm:presLayoutVars>
      </dgm:prSet>
      <dgm:spPr/>
    </dgm:pt>
    <dgm:pt modelId="{BBDC34C7-A539-064F-BDF1-106669C25AC4}" type="pres">
      <dgm:prSet presAssocID="{2354DF77-60C6-134A-B131-CED8237A099C}" presName="dummy" presStyleCnt="0"/>
      <dgm:spPr/>
    </dgm:pt>
    <dgm:pt modelId="{177008D5-7650-CA46-A2FE-D9E744C1385E}" type="pres">
      <dgm:prSet presAssocID="{2354DF77-60C6-134A-B131-CED8237A099C}" presName="linH" presStyleCnt="0"/>
      <dgm:spPr/>
    </dgm:pt>
    <dgm:pt modelId="{5CFBAC09-239E-A140-8192-B9E29DD2D8A8}" type="pres">
      <dgm:prSet presAssocID="{2354DF77-60C6-134A-B131-CED8237A099C}" presName="padding1" presStyleCnt="0"/>
      <dgm:spPr/>
    </dgm:pt>
    <dgm:pt modelId="{CE8AD271-EA32-D040-B433-B8D800FEAF56}" type="pres">
      <dgm:prSet presAssocID="{B46ED179-DF02-C648-A527-BCA8BC9E9D87}" presName="linV" presStyleCnt="0"/>
      <dgm:spPr/>
    </dgm:pt>
    <dgm:pt modelId="{18D79F87-9625-8042-9E3D-E1635E08B674}" type="pres">
      <dgm:prSet presAssocID="{B46ED179-DF02-C648-A527-BCA8BC9E9D87}" presName="spVertical1" presStyleCnt="0"/>
      <dgm:spPr/>
    </dgm:pt>
    <dgm:pt modelId="{E26FE906-4D0D-604A-B4B4-D494C1FBEC6E}" type="pres">
      <dgm:prSet presAssocID="{B46ED179-DF02-C648-A527-BCA8BC9E9D87}" presName="parTx" presStyleLbl="revTx" presStyleIdx="0" presStyleCnt="1">
        <dgm:presLayoutVars>
          <dgm:chMax val="0"/>
          <dgm:chPref val="0"/>
          <dgm:bulletEnabled val="1"/>
        </dgm:presLayoutVars>
      </dgm:prSet>
      <dgm:spPr/>
    </dgm:pt>
    <dgm:pt modelId="{2F11B2A8-6CC8-0C43-BA19-71321707B57B}" type="pres">
      <dgm:prSet presAssocID="{B46ED179-DF02-C648-A527-BCA8BC9E9D87}" presName="spVertical2" presStyleCnt="0"/>
      <dgm:spPr/>
    </dgm:pt>
    <dgm:pt modelId="{EB5DA3C9-4676-8448-8638-040EC14352B0}" type="pres">
      <dgm:prSet presAssocID="{B46ED179-DF02-C648-A527-BCA8BC9E9D87}" presName="spVertical3" presStyleCnt="0"/>
      <dgm:spPr/>
    </dgm:pt>
    <dgm:pt modelId="{BD9D1635-CA3E-804E-B993-C2FB5B5FB31B}" type="pres">
      <dgm:prSet presAssocID="{2354DF77-60C6-134A-B131-CED8237A099C}" presName="padding2" presStyleCnt="0"/>
      <dgm:spPr/>
    </dgm:pt>
    <dgm:pt modelId="{CDF7C9EC-B816-8642-AADC-CECDB07C5CD5}" type="pres">
      <dgm:prSet presAssocID="{2354DF77-60C6-134A-B131-CED8237A099C}" presName="negArrow" presStyleCnt="0"/>
      <dgm:spPr/>
    </dgm:pt>
    <dgm:pt modelId="{8D78ECEB-0A2D-3946-BB25-6B247F9D8D58}" type="pres">
      <dgm:prSet presAssocID="{2354DF77-60C6-134A-B131-CED8237A099C}" presName="backgroundArrow" presStyleLbl="node1" presStyleIdx="0" presStyleCnt="1" custLinFactNeighborX="-49" custLinFactNeighborY="-3312"/>
      <dgm:spPr/>
    </dgm:pt>
  </dgm:ptLst>
  <dgm:cxnLst>
    <dgm:cxn modelId="{DE10761B-85A2-9842-853C-881AF7F9C651}" type="presOf" srcId="{B46ED179-DF02-C648-A527-BCA8BC9E9D87}" destId="{E26FE906-4D0D-604A-B4B4-D494C1FBEC6E}" srcOrd="0" destOrd="0" presId="urn:microsoft.com/office/officeart/2005/8/layout/hProcess3"/>
    <dgm:cxn modelId="{69A6EE32-B371-EA42-B166-9ACF99C740F6}" type="presOf" srcId="{2354DF77-60C6-134A-B131-CED8237A099C}" destId="{009DD161-86F3-0644-B0A1-00949C53978A}" srcOrd="0" destOrd="0" presId="urn:microsoft.com/office/officeart/2005/8/layout/hProcess3"/>
    <dgm:cxn modelId="{F6BA4456-752D-4947-BEF6-C8956E6404E2}" srcId="{2354DF77-60C6-134A-B131-CED8237A099C}" destId="{B46ED179-DF02-C648-A527-BCA8BC9E9D87}" srcOrd="0" destOrd="0" parTransId="{B41B8920-93BC-5A4B-BDD2-65568C85ACAE}" sibTransId="{A5967D8E-4F75-EB44-A0A3-13C0F4B77C18}"/>
    <dgm:cxn modelId="{780AD388-1FD8-4F4B-95FE-4E059B85333C}" type="presParOf" srcId="{009DD161-86F3-0644-B0A1-00949C53978A}" destId="{BBDC34C7-A539-064F-BDF1-106669C25AC4}" srcOrd="0" destOrd="0" presId="urn:microsoft.com/office/officeart/2005/8/layout/hProcess3"/>
    <dgm:cxn modelId="{137BD9C3-6DEB-7F43-A1F1-02E5B8F0ADDA}" type="presParOf" srcId="{009DD161-86F3-0644-B0A1-00949C53978A}" destId="{177008D5-7650-CA46-A2FE-D9E744C1385E}" srcOrd="1" destOrd="0" presId="urn:microsoft.com/office/officeart/2005/8/layout/hProcess3"/>
    <dgm:cxn modelId="{DF13DFEF-F353-274F-B0F5-237DE726F7D0}" type="presParOf" srcId="{177008D5-7650-CA46-A2FE-D9E744C1385E}" destId="{5CFBAC09-239E-A140-8192-B9E29DD2D8A8}" srcOrd="0" destOrd="0" presId="urn:microsoft.com/office/officeart/2005/8/layout/hProcess3"/>
    <dgm:cxn modelId="{F98205FB-5F84-B94F-8C56-A689E7416508}" type="presParOf" srcId="{177008D5-7650-CA46-A2FE-D9E744C1385E}" destId="{CE8AD271-EA32-D040-B433-B8D800FEAF56}" srcOrd="1" destOrd="0" presId="urn:microsoft.com/office/officeart/2005/8/layout/hProcess3"/>
    <dgm:cxn modelId="{8D15CC05-ACD5-C441-A84E-F91EA0C166D4}" type="presParOf" srcId="{CE8AD271-EA32-D040-B433-B8D800FEAF56}" destId="{18D79F87-9625-8042-9E3D-E1635E08B674}" srcOrd="0" destOrd="0" presId="urn:microsoft.com/office/officeart/2005/8/layout/hProcess3"/>
    <dgm:cxn modelId="{67A48FD1-7368-0247-94B0-84E6C07EB374}" type="presParOf" srcId="{CE8AD271-EA32-D040-B433-B8D800FEAF56}" destId="{E26FE906-4D0D-604A-B4B4-D494C1FBEC6E}" srcOrd="1" destOrd="0" presId="urn:microsoft.com/office/officeart/2005/8/layout/hProcess3"/>
    <dgm:cxn modelId="{E5B29855-4E6C-264F-A564-F9108C079FF3}" type="presParOf" srcId="{CE8AD271-EA32-D040-B433-B8D800FEAF56}" destId="{2F11B2A8-6CC8-0C43-BA19-71321707B57B}" srcOrd="2" destOrd="0" presId="urn:microsoft.com/office/officeart/2005/8/layout/hProcess3"/>
    <dgm:cxn modelId="{482EAFF0-584E-024F-B2A5-30E28F4C63E0}" type="presParOf" srcId="{CE8AD271-EA32-D040-B433-B8D800FEAF56}" destId="{EB5DA3C9-4676-8448-8638-040EC14352B0}" srcOrd="3" destOrd="0" presId="urn:microsoft.com/office/officeart/2005/8/layout/hProcess3"/>
    <dgm:cxn modelId="{EE8E8569-737A-B84F-A506-B1147FF1004D}" type="presParOf" srcId="{177008D5-7650-CA46-A2FE-D9E744C1385E}" destId="{BD9D1635-CA3E-804E-B993-C2FB5B5FB31B}" srcOrd="2" destOrd="0" presId="urn:microsoft.com/office/officeart/2005/8/layout/hProcess3"/>
    <dgm:cxn modelId="{5FDCF4BE-0D9E-4544-8EF2-41F18D072233}" type="presParOf" srcId="{177008D5-7650-CA46-A2FE-D9E744C1385E}" destId="{CDF7C9EC-B816-8642-AADC-CECDB07C5CD5}" srcOrd="3" destOrd="0" presId="urn:microsoft.com/office/officeart/2005/8/layout/hProcess3"/>
    <dgm:cxn modelId="{6745F0D4-A104-864C-A73F-086A872EC39D}" type="presParOf" srcId="{177008D5-7650-CA46-A2FE-D9E744C1385E}" destId="{8D78ECEB-0A2D-3946-BB25-6B247F9D8D58}"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8ECEB-0A2D-3946-BB25-6B247F9D8D58}">
      <dsp:nvSpPr>
        <dsp:cNvPr id="0" name=""/>
        <dsp:cNvSpPr/>
      </dsp:nvSpPr>
      <dsp:spPr>
        <a:xfrm>
          <a:off x="0" y="0"/>
          <a:ext cx="903976" cy="43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FE906-4D0D-604A-B4B4-D494C1FBEC6E}">
      <dsp:nvSpPr>
        <dsp:cNvPr id="0" name=""/>
        <dsp:cNvSpPr/>
      </dsp:nvSpPr>
      <dsp:spPr>
        <a:xfrm>
          <a:off x="72918" y="114885"/>
          <a:ext cx="740660" cy="2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0" bIns="6096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72918" y="114885"/>
        <a:ext cx="740660" cy="21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10/25/19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9316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1920414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4134580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Watson and Cloud Platform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2778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Watson and Cloud Platform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rPr>
              <a:t>IBM Analytics </a:t>
            </a:r>
            <a:r>
              <a:rPr lang="en-US" sz="900" b="1" dirty="0">
                <a:solidFill>
                  <a:schemeClr val="bg1"/>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dirty="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43555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675B27-7A94-9A40-AB18-5E3044C34330}"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61511-5F98-E047-A84A-7C8D2AC9C5CF}" type="slidenum">
              <a:rPr lang="en-US" smtClean="0"/>
              <a:t>‹#›</a:t>
            </a:fld>
            <a:endParaRPr lang="en-US"/>
          </a:p>
        </p:txBody>
      </p:sp>
    </p:spTree>
    <p:extLst>
      <p:ext uri="{BB962C8B-B14F-4D97-AF65-F5344CB8AC3E}">
        <p14:creationId xmlns:p14="http://schemas.microsoft.com/office/powerpoint/2010/main" val="3671286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3929753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theme" Target="../theme/theme4.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 Id="rId3"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Watson and Cloud Platform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34" r:id="rId36"/>
    <p:sldLayoutId id="2147483835" r:id="rId37"/>
    <p:sldLayoutId id="2147483837"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image" Target="../media/image15.png"/><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image" Target="../media/image16.png"/><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19.png"/><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9.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9zhang/RBS" TargetMode="Externa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9.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g"/><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10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kontikilabs/comparing-machine-learning-ml-services-from-various-cloud-ml-service-providers-63c8a2626cb6" TargetMode="External"/><Relationship Id="rId1" Type="http://schemas.openxmlformats.org/officeDocument/2006/relationships/slideLayout" Target="../slideLayouts/slideLayout108.xml"/><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0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9.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44.xml"/><Relationship Id="rId6" Type="http://schemas.openxmlformats.org/officeDocument/2006/relationships/image" Target="../media/image38.png"/><Relationship Id="rId11" Type="http://schemas.openxmlformats.org/officeDocument/2006/relationships/image" Target="../media/image43.tiff"/><Relationship Id="rId5" Type="http://schemas.openxmlformats.org/officeDocument/2006/relationships/image" Target="../media/image37.png"/><Relationship Id="rId15" Type="http://schemas.openxmlformats.org/officeDocument/2006/relationships/image" Target="../media/image47.tiff"/><Relationship Id="rId10" Type="http://schemas.openxmlformats.org/officeDocument/2006/relationships/image" Target="../media/image42.tiff"/><Relationship Id="rId4" Type="http://schemas.openxmlformats.org/officeDocument/2006/relationships/image" Target="../media/image36.png"/><Relationship Id="rId9" Type="http://schemas.openxmlformats.org/officeDocument/2006/relationships/image" Target="../media/image41.tiff"/><Relationship Id="rId1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9.xml"/></Relationships>
</file>

<file path=ppt/slides/_rels/slide30.xml.rels><?xml version="1.0" encoding="UTF-8" standalone="yes"?>
<Relationships xmlns="http://schemas.openxmlformats.org/package/2006/relationships"><Relationship Id="rId2" Type="http://schemas.openxmlformats.org/officeDocument/2006/relationships/hyperlink" Target="https://towardsdatascience.com/bar-chart-race-in-python-with-matplotlib-8e687a5c8a41" TargetMode="External"/><Relationship Id="rId1" Type="http://schemas.openxmlformats.org/officeDocument/2006/relationships/slideLayout" Target="../slideLayouts/slideLayout1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8" Type="http://schemas.openxmlformats.org/officeDocument/2006/relationships/hyperlink" Target="https://www.python.org/"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4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image" Target="../media/image14.png"/><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a:t>
            </a:fld>
            <a:endParaRPr lang="en-US"/>
          </a:p>
        </p:txBody>
      </p:sp>
      <p:sp>
        <p:nvSpPr>
          <p:cNvPr id="5" name="Text Placeholder 4"/>
          <p:cNvSpPr>
            <a:spLocks noGrp="1"/>
          </p:cNvSpPr>
          <p:nvPr>
            <p:ph type="body" sz="quarter" idx="12"/>
          </p:nvPr>
        </p:nvSpPr>
        <p:spPr>
          <a:xfrm>
            <a:off x="228599" y="900068"/>
            <a:ext cx="7878337" cy="3036312"/>
          </a:xfrm>
        </p:spPr>
        <p:txBody>
          <a:bodyPr/>
          <a:lstStyle/>
          <a:p>
            <a:pPr lvl="2" indent="0">
              <a:buNone/>
            </a:pPr>
            <a:endParaRPr lang="en-US" sz="1800" dirty="0"/>
          </a:p>
          <a:p>
            <a:endParaRPr lang="en-US" sz="1800" dirty="0"/>
          </a:p>
          <a:p>
            <a:endParaRPr lang="en-US" sz="1800" dirty="0"/>
          </a:p>
          <a:p>
            <a:endParaRPr lang="en-US" sz="1800" dirty="0"/>
          </a:p>
          <a:p>
            <a:r>
              <a:rPr lang="en-US" sz="1800" dirty="0"/>
              <a:t>	</a:t>
            </a:r>
          </a:p>
        </p:txBody>
      </p:sp>
      <p:sp>
        <p:nvSpPr>
          <p:cNvPr id="6" name="Title 1">
            <a:extLst>
              <a:ext uri="{FF2B5EF4-FFF2-40B4-BE49-F238E27FC236}">
                <a16:creationId xmlns:a16="http://schemas.microsoft.com/office/drawing/2014/main" id="{88B9E373-4836-E24E-8FF3-A8B1743EC3BA}"/>
              </a:ext>
            </a:extLst>
          </p:cNvPr>
          <p:cNvSpPr txBox="1">
            <a:spLocks/>
          </p:cNvSpPr>
          <p:nvPr/>
        </p:nvSpPr>
        <p:spPr>
          <a:xfrm>
            <a:off x="172642" y="93780"/>
            <a:ext cx="7706915" cy="407192"/>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endParaRPr lang="en-US" altLang="en-US" sz="2100" dirty="0"/>
          </a:p>
        </p:txBody>
      </p:sp>
      <p:sp>
        <p:nvSpPr>
          <p:cNvPr id="4" name="Rectangle 3">
            <a:extLst>
              <a:ext uri="{FF2B5EF4-FFF2-40B4-BE49-F238E27FC236}">
                <a16:creationId xmlns:a16="http://schemas.microsoft.com/office/drawing/2014/main" id="{8B7E0918-C039-CE45-85F4-3603FDEDD654}"/>
              </a:ext>
            </a:extLst>
          </p:cNvPr>
          <p:cNvSpPr/>
          <p:nvPr/>
        </p:nvSpPr>
        <p:spPr>
          <a:xfrm>
            <a:off x="228599" y="193195"/>
            <a:ext cx="5768137" cy="707886"/>
          </a:xfrm>
          <a:prstGeom prst="rect">
            <a:avLst/>
          </a:prstGeom>
        </p:spPr>
        <p:txBody>
          <a:bodyPr wrap="square">
            <a:spAutoFit/>
          </a:bodyPr>
          <a:lstStyle/>
          <a:p>
            <a:r>
              <a:rPr lang="en-US" sz="4000" b="1" dirty="0"/>
              <a:t>Python Data Analytics</a:t>
            </a:r>
            <a:endParaRPr lang="en-US" sz="3600" b="1" dirty="0"/>
          </a:p>
        </p:txBody>
      </p:sp>
      <p:sp>
        <p:nvSpPr>
          <p:cNvPr id="8" name="TextBox 7">
            <a:extLst>
              <a:ext uri="{FF2B5EF4-FFF2-40B4-BE49-F238E27FC236}">
                <a16:creationId xmlns:a16="http://schemas.microsoft.com/office/drawing/2014/main" id="{71EAEB26-8A26-0144-98B3-849B26140A07}"/>
              </a:ext>
            </a:extLst>
          </p:cNvPr>
          <p:cNvSpPr txBox="1"/>
          <p:nvPr/>
        </p:nvSpPr>
        <p:spPr>
          <a:xfrm>
            <a:off x="390293" y="3732755"/>
            <a:ext cx="3298282" cy="923330"/>
          </a:xfrm>
          <a:prstGeom prst="rect">
            <a:avLst/>
          </a:prstGeom>
          <a:noFill/>
        </p:spPr>
        <p:txBody>
          <a:bodyPr wrap="square" rtlCol="0">
            <a:spAutoFit/>
          </a:bodyPr>
          <a:lstStyle/>
          <a:p>
            <a:r>
              <a:rPr lang="en-US" sz="1800" b="1" dirty="0"/>
              <a:t>Andrew Zhang</a:t>
            </a:r>
          </a:p>
          <a:p>
            <a:r>
              <a:rPr lang="en-US" sz="1800" b="1" dirty="0"/>
              <a:t>Open Source Analytics, IBM</a:t>
            </a:r>
          </a:p>
          <a:p>
            <a:r>
              <a:rPr lang="en-US" sz="1800" b="1" dirty="0"/>
              <a:t>2019/10/26, RBS</a:t>
            </a:r>
          </a:p>
        </p:txBody>
      </p:sp>
    </p:spTree>
    <p:extLst>
      <p:ext uri="{BB962C8B-B14F-4D97-AF65-F5344CB8AC3E}">
        <p14:creationId xmlns:p14="http://schemas.microsoft.com/office/powerpoint/2010/main" val="1984867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10</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01600" y="1512711"/>
            <a:ext cx="8918222" cy="1323439"/>
          </a:xfrm>
          <a:prstGeom prst="rect">
            <a:avLst/>
          </a:prstGeom>
          <a:noFill/>
        </p:spPr>
        <p:txBody>
          <a:bodyPr wrap="square" rtlCol="0">
            <a:spAutoFit/>
          </a:bodyPr>
          <a:lstStyle/>
          <a:p>
            <a:r>
              <a:rPr lang="en-US" sz="8000" b="1" dirty="0"/>
              <a:t>Data Visualization</a:t>
            </a:r>
          </a:p>
        </p:txBody>
      </p:sp>
    </p:spTree>
    <p:extLst>
      <p:ext uri="{BB962C8B-B14F-4D97-AF65-F5344CB8AC3E}">
        <p14:creationId xmlns:p14="http://schemas.microsoft.com/office/powerpoint/2010/main" val="364269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8F7F8-944D-4841-B813-41CEDDEE99D9}"/>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8" name="Content Placeholder 2">
            <a:extLst>
              <a:ext uri="{FF2B5EF4-FFF2-40B4-BE49-F238E27FC236}">
                <a16:creationId xmlns:a16="http://schemas.microsoft.com/office/drawing/2014/main" id="{AE333DBB-6DC2-7643-8D50-786B78F541E5}"/>
              </a:ext>
            </a:extLst>
          </p:cNvPr>
          <p:cNvSpPr txBox="1">
            <a:spLocks/>
          </p:cNvSpPr>
          <p:nvPr/>
        </p:nvSpPr>
        <p:spPr>
          <a:xfrm>
            <a:off x="108097" y="1019239"/>
            <a:ext cx="8721242" cy="3105022"/>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Python 2D plotting library which produces </a:t>
            </a:r>
            <a:r>
              <a:rPr lang="en-US" b="1" dirty="0"/>
              <a:t>publication quality </a:t>
            </a:r>
            <a:r>
              <a:rPr lang="en-US" dirty="0"/>
              <a:t>figures</a:t>
            </a:r>
          </a:p>
          <a:p>
            <a:pPr marL="285750" indent="-285750">
              <a:buFont typeface="Arial" panose="020B0604020202020204" pitchFamily="34" charset="0"/>
              <a:buChar char="•"/>
            </a:pPr>
            <a:r>
              <a:rPr lang="en-US" b="1" dirty="0"/>
              <a:t>Interactive environments  </a:t>
            </a:r>
            <a:r>
              <a:rPr lang="en-US" dirty="0"/>
              <a:t>with  Python shell, </a:t>
            </a:r>
            <a:r>
              <a:rPr lang="en-US" dirty="0" err="1"/>
              <a:t>IPython</a:t>
            </a:r>
            <a:r>
              <a:rPr lang="en-US" dirty="0"/>
              <a:t>,  </a:t>
            </a:r>
            <a:r>
              <a:rPr lang="en-US" dirty="0" err="1"/>
              <a:t>Jupyter</a:t>
            </a:r>
            <a:r>
              <a:rPr lang="en-US" dirty="0"/>
              <a:t> notebook, and web application servers</a:t>
            </a:r>
          </a:p>
          <a:p>
            <a:pPr marL="285750" indent="-285750">
              <a:buFont typeface="Arial" panose="020B0604020202020204" pitchFamily="34" charset="0"/>
              <a:buChar char="•"/>
            </a:pPr>
            <a:r>
              <a:rPr lang="en-US" dirty="0"/>
              <a:t>Generate plots, histograms, bar charts, scatter plots, etc., with just </a:t>
            </a:r>
            <a:r>
              <a:rPr lang="en-US" b="1" dirty="0"/>
              <a:t>a few lines of code</a:t>
            </a:r>
          </a:p>
          <a:p>
            <a:pPr marL="285750" indent="-285750">
              <a:buFont typeface="Arial" panose="020B0604020202020204" pitchFamily="34" charset="0"/>
              <a:buChar char="•"/>
            </a:pPr>
            <a:r>
              <a:rPr lang="en-US" b="1" dirty="0"/>
              <a:t>Simple plotting </a:t>
            </a:r>
            <a:r>
              <a:rPr lang="en-US" dirty="0" err="1"/>
              <a:t>pyplot</a:t>
            </a:r>
            <a:r>
              <a:rPr lang="en-US" dirty="0"/>
              <a:t> module provides a MATLAB-like interface</a:t>
            </a:r>
          </a:p>
          <a:p>
            <a:pPr marL="285750" indent="-285750">
              <a:buFont typeface="Arial" panose="020B0604020202020204" pitchFamily="34" charset="0"/>
              <a:buChar char="•"/>
            </a:pPr>
            <a:r>
              <a:rPr lang="en-US" b="1" dirty="0"/>
              <a:t>Full control </a:t>
            </a:r>
            <a:r>
              <a:rPr lang="en-US" dirty="0"/>
              <a:t>of line styles, font properties, axes properties</a:t>
            </a:r>
            <a:endParaRPr lang="en-US" altLang="en-US" dirty="0"/>
          </a:p>
        </p:txBody>
      </p:sp>
      <p:pic>
        <p:nvPicPr>
          <p:cNvPr id="5" name="Picture 4">
            <a:extLst>
              <a:ext uri="{FF2B5EF4-FFF2-40B4-BE49-F238E27FC236}">
                <a16:creationId xmlns:a16="http://schemas.microsoft.com/office/drawing/2014/main" id="{27136C2D-308C-DF46-84B7-957801E28F9F}"/>
              </a:ext>
            </a:extLst>
          </p:cNvPr>
          <p:cNvPicPr>
            <a:picLocks noChangeAspect="1"/>
          </p:cNvPicPr>
          <p:nvPr/>
        </p:nvPicPr>
        <p:blipFill>
          <a:blip r:embed="rId2"/>
          <a:stretch>
            <a:fillRect/>
          </a:stretch>
        </p:blipFill>
        <p:spPr>
          <a:xfrm>
            <a:off x="0" y="0"/>
            <a:ext cx="2831828" cy="775715"/>
          </a:xfrm>
          <a:prstGeom prst="rect">
            <a:avLst/>
          </a:prstGeom>
        </p:spPr>
      </p:pic>
      <p:sp>
        <p:nvSpPr>
          <p:cNvPr id="2" name="Rectangle 1">
            <a:extLst>
              <a:ext uri="{FF2B5EF4-FFF2-40B4-BE49-F238E27FC236}">
                <a16:creationId xmlns:a16="http://schemas.microsoft.com/office/drawing/2014/main" id="{DF764795-CE3A-5B4A-B83C-F76DCF209900}"/>
              </a:ext>
            </a:extLst>
          </p:cNvPr>
          <p:cNvSpPr/>
          <p:nvPr/>
        </p:nvSpPr>
        <p:spPr>
          <a:xfrm>
            <a:off x="2831828" y="3824179"/>
            <a:ext cx="1936749" cy="300082"/>
          </a:xfrm>
          <a:prstGeom prst="rect">
            <a:avLst/>
          </a:prstGeom>
        </p:spPr>
        <p:txBody>
          <a:bodyPr wrap="none">
            <a:spAutoFit/>
          </a:bodyPr>
          <a:lstStyle/>
          <a:p>
            <a:r>
              <a:rPr lang="en-US" dirty="0">
                <a:hlinkClick r:id="rId3"/>
              </a:rPr>
              <a:t>https://matplotlib.org/</a:t>
            </a:r>
            <a:endParaRPr lang="en-US" dirty="0"/>
          </a:p>
        </p:txBody>
      </p:sp>
    </p:spTree>
    <p:extLst>
      <p:ext uri="{BB962C8B-B14F-4D97-AF65-F5344CB8AC3E}">
        <p14:creationId xmlns:p14="http://schemas.microsoft.com/office/powerpoint/2010/main" val="192808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12</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01600" y="1512711"/>
            <a:ext cx="8918222" cy="1323439"/>
          </a:xfrm>
          <a:prstGeom prst="rect">
            <a:avLst/>
          </a:prstGeom>
          <a:noFill/>
        </p:spPr>
        <p:txBody>
          <a:bodyPr wrap="square" rtlCol="0">
            <a:spAutoFit/>
          </a:bodyPr>
          <a:lstStyle/>
          <a:p>
            <a:r>
              <a:rPr lang="en-US" sz="8000" b="1" dirty="0"/>
              <a:t>Machine Learning</a:t>
            </a:r>
          </a:p>
        </p:txBody>
      </p:sp>
    </p:spTree>
    <p:extLst>
      <p:ext uri="{BB962C8B-B14F-4D97-AF65-F5344CB8AC3E}">
        <p14:creationId xmlns:p14="http://schemas.microsoft.com/office/powerpoint/2010/main" val="73938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8F7F8-944D-4841-B813-41CEDDEE99D9}"/>
              </a:ext>
            </a:extLst>
          </p:cNvPr>
          <p:cNvSpPr>
            <a:spLocks noGrp="1"/>
          </p:cNvSpPr>
          <p:nvPr>
            <p:ph type="sldNum" sz="quarter" idx="10"/>
          </p:nvPr>
        </p:nvSpPr>
        <p:spPr/>
        <p:txBody>
          <a:bodyPr/>
          <a:lstStyle/>
          <a:p>
            <a:fld id="{D0BE6F14-FF48-0F4F-A8AA-2E3F25371E4A}" type="slidenum">
              <a:rPr lang="en-US" smtClean="0"/>
              <a:pPr/>
              <a:t>13</a:t>
            </a:fld>
            <a:endParaRPr lang="en-US"/>
          </a:p>
        </p:txBody>
      </p:sp>
      <p:sp>
        <p:nvSpPr>
          <p:cNvPr id="8" name="Content Placeholder 2">
            <a:extLst>
              <a:ext uri="{FF2B5EF4-FFF2-40B4-BE49-F238E27FC236}">
                <a16:creationId xmlns:a16="http://schemas.microsoft.com/office/drawing/2014/main" id="{AE333DBB-6DC2-7643-8D50-786B78F541E5}"/>
              </a:ext>
            </a:extLst>
          </p:cNvPr>
          <p:cNvSpPr txBox="1">
            <a:spLocks/>
          </p:cNvSpPr>
          <p:nvPr/>
        </p:nvSpPr>
        <p:spPr>
          <a:xfrm>
            <a:off x="108097" y="1019239"/>
            <a:ext cx="8721242" cy="3105022"/>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Most popular machine learning library in Python</a:t>
            </a:r>
          </a:p>
          <a:p>
            <a:pPr marL="285750" indent="-285750">
              <a:buFont typeface="Arial" panose="020B0604020202020204" pitchFamily="34" charset="0"/>
              <a:buChar char="•"/>
            </a:pPr>
            <a:r>
              <a:rPr lang="en-US" dirty="0"/>
              <a:t>Built on NumPy, SciPy, and matplotlib</a:t>
            </a:r>
          </a:p>
          <a:p>
            <a:pPr marL="285750" indent="-285750">
              <a:buFont typeface="Arial" panose="020B0604020202020204" pitchFamily="34" charset="0"/>
              <a:buChar char="•"/>
            </a:pPr>
            <a:r>
              <a:rPr lang="en-US" b="1" dirty="0"/>
              <a:t>Classification:  </a:t>
            </a:r>
            <a:r>
              <a:rPr lang="en-US" dirty="0"/>
              <a:t>Identifying to which </a:t>
            </a:r>
            <a:r>
              <a:rPr lang="en-US" b="1" dirty="0"/>
              <a:t>category</a:t>
            </a:r>
            <a:r>
              <a:rPr lang="en-US" dirty="0"/>
              <a:t> an object belongs to such as spam detection, image recognition </a:t>
            </a:r>
          </a:p>
          <a:p>
            <a:pPr marL="285750" indent="-285750">
              <a:buFont typeface="Arial" panose="020B0604020202020204" pitchFamily="34" charset="0"/>
              <a:buChar char="•"/>
            </a:pPr>
            <a:r>
              <a:rPr lang="en-US" b="1" dirty="0"/>
              <a:t>Regression: </a:t>
            </a:r>
            <a:r>
              <a:rPr lang="en-US" dirty="0"/>
              <a:t>Predicting a </a:t>
            </a:r>
            <a:r>
              <a:rPr lang="en-US" b="1" dirty="0"/>
              <a:t>continuous-valued attribute </a:t>
            </a:r>
            <a:r>
              <a:rPr lang="en-US" dirty="0"/>
              <a:t>associated with an object such as energy </a:t>
            </a:r>
            <a:r>
              <a:rPr lang="en-US" dirty="0" err="1"/>
              <a:t>consupmption</a:t>
            </a:r>
            <a:r>
              <a:rPr lang="en-US" dirty="0"/>
              <a:t>, stock price</a:t>
            </a:r>
          </a:p>
          <a:p>
            <a:pPr marL="285750" indent="-285750">
              <a:buFont typeface="Arial" panose="020B0604020202020204" pitchFamily="34" charset="0"/>
              <a:buChar char="•"/>
            </a:pPr>
            <a:r>
              <a:rPr lang="en-US" b="1" dirty="0"/>
              <a:t>Clustering: </a:t>
            </a:r>
            <a:r>
              <a:rPr lang="en-US" dirty="0"/>
              <a:t>Automatic </a:t>
            </a:r>
            <a:r>
              <a:rPr lang="en-US" b="1" dirty="0"/>
              <a:t>grouping</a:t>
            </a:r>
            <a:r>
              <a:rPr lang="en-US" dirty="0"/>
              <a:t> of similar objects into sets such as customer segmentation and grouping experiment outcome</a:t>
            </a:r>
          </a:p>
          <a:p>
            <a:pPr marL="285750" indent="-285750">
              <a:buFont typeface="Arial" panose="020B0604020202020204" pitchFamily="34" charset="0"/>
              <a:buChar char="•"/>
            </a:pPr>
            <a:r>
              <a:rPr lang="en-US" b="1" dirty="0"/>
              <a:t>Dimensionality reduction: </a:t>
            </a:r>
            <a:r>
              <a:rPr lang="en-US" dirty="0"/>
              <a:t>Reducing the number of random variables to consider such as visualization, increased efficiency</a:t>
            </a:r>
            <a:endParaRPr lang="en-US" b="1" dirty="0"/>
          </a:p>
        </p:txBody>
      </p:sp>
      <p:pic>
        <p:nvPicPr>
          <p:cNvPr id="6" name="Picture 5">
            <a:extLst>
              <a:ext uri="{FF2B5EF4-FFF2-40B4-BE49-F238E27FC236}">
                <a16:creationId xmlns:a16="http://schemas.microsoft.com/office/drawing/2014/main" id="{51F6079D-C039-5240-9E5F-5B4C7070962C}"/>
              </a:ext>
            </a:extLst>
          </p:cNvPr>
          <p:cNvPicPr>
            <a:picLocks noChangeAspect="1"/>
          </p:cNvPicPr>
          <p:nvPr/>
        </p:nvPicPr>
        <p:blipFill>
          <a:blip r:embed="rId2"/>
          <a:stretch>
            <a:fillRect/>
          </a:stretch>
        </p:blipFill>
        <p:spPr>
          <a:xfrm>
            <a:off x="0" y="0"/>
            <a:ext cx="2628900" cy="876300"/>
          </a:xfrm>
          <a:prstGeom prst="rect">
            <a:avLst/>
          </a:prstGeom>
        </p:spPr>
      </p:pic>
      <p:sp>
        <p:nvSpPr>
          <p:cNvPr id="2" name="Rectangle 1">
            <a:extLst>
              <a:ext uri="{FF2B5EF4-FFF2-40B4-BE49-F238E27FC236}">
                <a16:creationId xmlns:a16="http://schemas.microsoft.com/office/drawing/2014/main" id="{AC97A7A6-46BD-7F43-B135-051A8776C094}"/>
              </a:ext>
            </a:extLst>
          </p:cNvPr>
          <p:cNvSpPr/>
          <p:nvPr/>
        </p:nvSpPr>
        <p:spPr>
          <a:xfrm>
            <a:off x="2628900" y="4175288"/>
            <a:ext cx="2558714" cy="300082"/>
          </a:xfrm>
          <a:prstGeom prst="rect">
            <a:avLst/>
          </a:prstGeom>
        </p:spPr>
        <p:txBody>
          <a:bodyPr wrap="none">
            <a:spAutoFit/>
          </a:bodyPr>
          <a:lstStyle/>
          <a:p>
            <a:r>
              <a:rPr lang="en-US" dirty="0">
                <a:hlinkClick r:id="rId3"/>
              </a:rPr>
              <a:t>https://scikit-learn.org/stable/</a:t>
            </a:r>
            <a:endParaRPr lang="en-US" dirty="0"/>
          </a:p>
        </p:txBody>
      </p:sp>
    </p:spTree>
    <p:extLst>
      <p:ext uri="{BB962C8B-B14F-4D97-AF65-F5344CB8AC3E}">
        <p14:creationId xmlns:p14="http://schemas.microsoft.com/office/powerpoint/2010/main" val="296998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14</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01600" y="1512711"/>
            <a:ext cx="8918222" cy="1323439"/>
          </a:xfrm>
          <a:prstGeom prst="rect">
            <a:avLst/>
          </a:prstGeom>
          <a:noFill/>
        </p:spPr>
        <p:txBody>
          <a:bodyPr wrap="square" rtlCol="0">
            <a:spAutoFit/>
          </a:bodyPr>
          <a:lstStyle/>
          <a:p>
            <a:pPr algn="ctr"/>
            <a:r>
              <a:rPr lang="en-US" sz="8000" b="1" dirty="0"/>
              <a:t>Lab Setup</a:t>
            </a:r>
          </a:p>
        </p:txBody>
      </p:sp>
    </p:spTree>
    <p:extLst>
      <p:ext uri="{BB962C8B-B14F-4D97-AF65-F5344CB8AC3E}">
        <p14:creationId xmlns:p14="http://schemas.microsoft.com/office/powerpoint/2010/main" val="409014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a:p>
        </p:txBody>
      </p:sp>
      <p:sp>
        <p:nvSpPr>
          <p:cNvPr id="5" name="Text Placeholder 4"/>
          <p:cNvSpPr>
            <a:spLocks noGrp="1"/>
          </p:cNvSpPr>
          <p:nvPr>
            <p:ph type="body" sz="quarter" idx="12"/>
          </p:nvPr>
        </p:nvSpPr>
        <p:spPr>
          <a:xfrm>
            <a:off x="228599" y="900068"/>
            <a:ext cx="7878337" cy="3036312"/>
          </a:xfrm>
        </p:spPr>
        <p:txBody>
          <a:bodyPr/>
          <a:lstStyle/>
          <a:p>
            <a:endParaRPr lang="en-US" sz="1800" dirty="0"/>
          </a:p>
          <a:p>
            <a:pPr marL="682625" lvl="2" indent="-285750">
              <a:buFont typeface="Arial" panose="020B0604020202020204" pitchFamily="34" charset="0"/>
              <a:buChar char="•"/>
            </a:pPr>
            <a:endParaRPr lang="en-US" sz="1800" dirty="0"/>
          </a:p>
          <a:p>
            <a:endParaRPr lang="en-US" sz="1800" dirty="0"/>
          </a:p>
          <a:p>
            <a:endParaRPr lang="en-US" sz="1800" dirty="0"/>
          </a:p>
          <a:p>
            <a:endParaRPr lang="en-US" sz="1800" dirty="0"/>
          </a:p>
          <a:p>
            <a:r>
              <a:rPr lang="en-US" sz="1800" dirty="0"/>
              <a:t>	</a:t>
            </a:r>
          </a:p>
        </p:txBody>
      </p:sp>
      <p:sp>
        <p:nvSpPr>
          <p:cNvPr id="6" name="Title 1">
            <a:extLst>
              <a:ext uri="{FF2B5EF4-FFF2-40B4-BE49-F238E27FC236}">
                <a16:creationId xmlns:a16="http://schemas.microsoft.com/office/drawing/2014/main" id="{88B9E373-4836-E24E-8FF3-A8B1743EC3BA}"/>
              </a:ext>
            </a:extLst>
          </p:cNvPr>
          <p:cNvSpPr txBox="1">
            <a:spLocks/>
          </p:cNvSpPr>
          <p:nvPr/>
        </p:nvSpPr>
        <p:spPr>
          <a:xfrm>
            <a:off x="172642" y="93780"/>
            <a:ext cx="7706915" cy="407192"/>
          </a:xfrm>
          <a:prstGeom prst="rect">
            <a:avLst/>
          </a:prstGeom>
        </p:spPr>
        <p:txBody>
          <a:bodyPr vert="horz" lIns="0" tIns="0" rIns="0" bIns="0" rtlCol="0" anchor="t" anchorCtr="0">
            <a:normAutofit fontScale="92500" lnSpcReduction="20000"/>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3600" dirty="0"/>
              <a:t>Download &amp; Install Anaconda</a:t>
            </a:r>
          </a:p>
        </p:txBody>
      </p:sp>
      <p:pic>
        <p:nvPicPr>
          <p:cNvPr id="8" name="Picture 7">
            <a:extLst>
              <a:ext uri="{FF2B5EF4-FFF2-40B4-BE49-F238E27FC236}">
                <a16:creationId xmlns:a16="http://schemas.microsoft.com/office/drawing/2014/main" id="{8E43A910-B263-864E-BCAC-6FBA29D30F1F}"/>
              </a:ext>
            </a:extLst>
          </p:cNvPr>
          <p:cNvPicPr>
            <a:picLocks noChangeAspect="1"/>
          </p:cNvPicPr>
          <p:nvPr/>
        </p:nvPicPr>
        <p:blipFill>
          <a:blip r:embed="rId2"/>
          <a:stretch>
            <a:fillRect/>
          </a:stretch>
        </p:blipFill>
        <p:spPr>
          <a:xfrm>
            <a:off x="1407826" y="659172"/>
            <a:ext cx="5961696" cy="1812804"/>
          </a:xfrm>
          <a:prstGeom prst="rect">
            <a:avLst/>
          </a:prstGeom>
        </p:spPr>
      </p:pic>
      <p:sp>
        <p:nvSpPr>
          <p:cNvPr id="9" name="Rectangle 8">
            <a:extLst>
              <a:ext uri="{FF2B5EF4-FFF2-40B4-BE49-F238E27FC236}">
                <a16:creationId xmlns:a16="http://schemas.microsoft.com/office/drawing/2014/main" id="{4FA264C3-6BB9-C94D-9750-8D12A7510B20}"/>
              </a:ext>
            </a:extLst>
          </p:cNvPr>
          <p:cNvSpPr/>
          <p:nvPr/>
        </p:nvSpPr>
        <p:spPr>
          <a:xfrm>
            <a:off x="2476438" y="3877194"/>
            <a:ext cx="3382657" cy="300082"/>
          </a:xfrm>
          <a:prstGeom prst="rect">
            <a:avLst/>
          </a:prstGeom>
        </p:spPr>
        <p:txBody>
          <a:bodyPr wrap="none">
            <a:spAutoFit/>
          </a:bodyPr>
          <a:lstStyle/>
          <a:p>
            <a:r>
              <a:rPr lang="en-US" dirty="0">
                <a:hlinkClick r:id="rId3"/>
              </a:rPr>
              <a:t>https://www.anaconda.com/distribution/</a:t>
            </a:r>
            <a:endParaRPr lang="en-US" dirty="0"/>
          </a:p>
        </p:txBody>
      </p:sp>
    </p:spTree>
    <p:extLst>
      <p:ext uri="{BB962C8B-B14F-4D97-AF65-F5344CB8AC3E}">
        <p14:creationId xmlns:p14="http://schemas.microsoft.com/office/powerpoint/2010/main" val="373043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16</a:t>
            </a:fld>
            <a:endParaRPr lang="en-US"/>
          </a:p>
        </p:txBody>
      </p:sp>
      <p:sp>
        <p:nvSpPr>
          <p:cNvPr id="4" name="Title 1">
            <a:extLst>
              <a:ext uri="{FF2B5EF4-FFF2-40B4-BE49-F238E27FC236}">
                <a16:creationId xmlns:a16="http://schemas.microsoft.com/office/drawing/2014/main" id="{B9BF265A-3DF2-FE45-BA9C-657D2563393C}"/>
              </a:ext>
            </a:extLst>
          </p:cNvPr>
          <p:cNvSpPr txBox="1">
            <a:spLocks/>
          </p:cNvSpPr>
          <p:nvPr/>
        </p:nvSpPr>
        <p:spPr>
          <a:xfrm>
            <a:off x="172642" y="93780"/>
            <a:ext cx="7706915" cy="407192"/>
          </a:xfrm>
          <a:prstGeom prst="rect">
            <a:avLst/>
          </a:prstGeom>
        </p:spPr>
        <p:txBody>
          <a:bodyPr vert="horz" lIns="0" tIns="0" rIns="0" bIns="0" rtlCol="0" anchor="t" anchorCtr="0">
            <a:normAutofit lnSpcReduction="10000"/>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err="1"/>
              <a:t>Jupyter</a:t>
            </a:r>
            <a:r>
              <a:rPr lang="en-US" sz="3200" dirty="0"/>
              <a:t> Notebook</a:t>
            </a:r>
          </a:p>
        </p:txBody>
      </p:sp>
      <p:pic>
        <p:nvPicPr>
          <p:cNvPr id="5" name="Picture 4">
            <a:extLst>
              <a:ext uri="{FF2B5EF4-FFF2-40B4-BE49-F238E27FC236}">
                <a16:creationId xmlns:a16="http://schemas.microsoft.com/office/drawing/2014/main" id="{CBA64FE3-FF4A-AB48-91F0-4B78E5B36485}"/>
              </a:ext>
            </a:extLst>
          </p:cNvPr>
          <p:cNvPicPr>
            <a:picLocks noChangeAspect="1"/>
          </p:cNvPicPr>
          <p:nvPr/>
        </p:nvPicPr>
        <p:blipFill>
          <a:blip r:embed="rId2"/>
          <a:stretch>
            <a:fillRect/>
          </a:stretch>
        </p:blipFill>
        <p:spPr>
          <a:xfrm>
            <a:off x="1167989" y="973325"/>
            <a:ext cx="5716220" cy="3196850"/>
          </a:xfrm>
          <a:prstGeom prst="rect">
            <a:avLst/>
          </a:prstGeom>
        </p:spPr>
      </p:pic>
    </p:spTree>
    <p:extLst>
      <p:ext uri="{BB962C8B-B14F-4D97-AF65-F5344CB8AC3E}">
        <p14:creationId xmlns:p14="http://schemas.microsoft.com/office/powerpoint/2010/main" val="159226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17</a:t>
            </a:fld>
            <a:endParaRPr lang="en-US"/>
          </a:p>
        </p:txBody>
      </p:sp>
      <p:sp>
        <p:nvSpPr>
          <p:cNvPr id="4" name="Title 1">
            <a:extLst>
              <a:ext uri="{FF2B5EF4-FFF2-40B4-BE49-F238E27FC236}">
                <a16:creationId xmlns:a16="http://schemas.microsoft.com/office/drawing/2014/main" id="{B9BF265A-3DF2-FE45-BA9C-657D2563393C}"/>
              </a:ext>
            </a:extLst>
          </p:cNvPr>
          <p:cNvSpPr txBox="1">
            <a:spLocks/>
          </p:cNvSpPr>
          <p:nvPr/>
        </p:nvSpPr>
        <p:spPr>
          <a:xfrm>
            <a:off x="172642" y="93780"/>
            <a:ext cx="7706915" cy="40719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t>Download and Import Notebooks</a:t>
            </a:r>
            <a:endParaRPr lang="en-US" altLang="en-US" sz="3200" dirty="0"/>
          </a:p>
        </p:txBody>
      </p:sp>
      <p:sp>
        <p:nvSpPr>
          <p:cNvPr id="6" name="Text Placeholder 4">
            <a:extLst>
              <a:ext uri="{FF2B5EF4-FFF2-40B4-BE49-F238E27FC236}">
                <a16:creationId xmlns:a16="http://schemas.microsoft.com/office/drawing/2014/main" id="{65251532-56DF-A94A-B6AA-B13CB3FBD688}"/>
              </a:ext>
            </a:extLst>
          </p:cNvPr>
          <p:cNvSpPr>
            <a:spLocks noGrp="1"/>
          </p:cNvSpPr>
          <p:nvPr>
            <p:ph type="body" sz="quarter" idx="12"/>
          </p:nvPr>
        </p:nvSpPr>
        <p:spPr>
          <a:xfrm>
            <a:off x="172642" y="1343894"/>
            <a:ext cx="8686801" cy="2252547"/>
          </a:xfrm>
        </p:spPr>
        <p:txBody>
          <a:bodyPr/>
          <a:lstStyle/>
          <a:p>
            <a:pPr marL="285750" indent="-285750">
              <a:buFont typeface="Arial" panose="020B0604020202020204" pitchFamily="34" charset="0"/>
              <a:buChar char="•"/>
            </a:pPr>
            <a:endParaRPr lang="en-US" sz="1800" dirty="0"/>
          </a:p>
          <a:p>
            <a:r>
              <a:rPr lang="en-US" sz="1800" dirty="0">
                <a:hlinkClick r:id="rId2"/>
              </a:rPr>
              <a:t>https://github.com/a9zhang/RBS</a:t>
            </a:r>
            <a:endParaRPr lang="en-US" sz="1800" dirty="0"/>
          </a:p>
          <a:p>
            <a:endParaRPr lang="en-US" sz="1800" dirty="0"/>
          </a:p>
          <a:p>
            <a:endParaRPr lang="en-US" sz="1800" dirty="0"/>
          </a:p>
          <a:p>
            <a:endParaRPr lang="en-US" sz="1800" dirty="0"/>
          </a:p>
          <a:p>
            <a:r>
              <a:rPr lang="en-US" sz="1800" dirty="0"/>
              <a:t>	</a:t>
            </a:r>
          </a:p>
        </p:txBody>
      </p:sp>
    </p:spTree>
    <p:extLst>
      <p:ext uri="{BB962C8B-B14F-4D97-AF65-F5344CB8AC3E}">
        <p14:creationId xmlns:p14="http://schemas.microsoft.com/office/powerpoint/2010/main" val="158909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18</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01600" y="1512711"/>
            <a:ext cx="8918222" cy="1323439"/>
          </a:xfrm>
          <a:prstGeom prst="rect">
            <a:avLst/>
          </a:prstGeom>
          <a:noFill/>
        </p:spPr>
        <p:txBody>
          <a:bodyPr wrap="square" rtlCol="0">
            <a:spAutoFit/>
          </a:bodyPr>
          <a:lstStyle/>
          <a:p>
            <a:pPr algn="ctr"/>
            <a:r>
              <a:rPr lang="en-US" sz="8000" b="1" dirty="0"/>
              <a:t>Lab Exercises</a:t>
            </a:r>
          </a:p>
        </p:txBody>
      </p:sp>
    </p:spTree>
    <p:extLst>
      <p:ext uri="{BB962C8B-B14F-4D97-AF65-F5344CB8AC3E}">
        <p14:creationId xmlns:p14="http://schemas.microsoft.com/office/powerpoint/2010/main" val="369899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19</a:t>
            </a:fld>
            <a:endParaRPr lang="en-US"/>
          </a:p>
        </p:txBody>
      </p:sp>
      <p:sp>
        <p:nvSpPr>
          <p:cNvPr id="4" name="Title 1">
            <a:extLst>
              <a:ext uri="{FF2B5EF4-FFF2-40B4-BE49-F238E27FC236}">
                <a16:creationId xmlns:a16="http://schemas.microsoft.com/office/drawing/2014/main" id="{B9BF265A-3DF2-FE45-BA9C-657D2563393C}"/>
              </a:ext>
            </a:extLst>
          </p:cNvPr>
          <p:cNvSpPr txBox="1">
            <a:spLocks/>
          </p:cNvSpPr>
          <p:nvPr/>
        </p:nvSpPr>
        <p:spPr>
          <a:xfrm>
            <a:off x="172642" y="93780"/>
            <a:ext cx="7706915" cy="407192"/>
          </a:xfrm>
          <a:prstGeom prst="rect">
            <a:avLst/>
          </a:prstGeom>
        </p:spPr>
        <p:txBody>
          <a:bodyPr vert="horz" lIns="0" tIns="0" rIns="0" bIns="0" rtlCol="0" anchor="t" anchorCtr="0">
            <a:normAutofit lnSpcReduction="10000"/>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3200" dirty="0"/>
              <a:t>Labs ( 3 hours)</a:t>
            </a:r>
          </a:p>
          <a:p>
            <a:endParaRPr lang="en-US" altLang="en-US" sz="2100" dirty="0"/>
          </a:p>
          <a:p>
            <a:endParaRPr lang="en-US" altLang="en-US" sz="2100" dirty="0"/>
          </a:p>
          <a:p>
            <a:endParaRPr lang="en-US" altLang="en-US" sz="2100" dirty="0"/>
          </a:p>
          <a:p>
            <a:endParaRPr lang="en-US" altLang="en-US" sz="2100" dirty="0"/>
          </a:p>
        </p:txBody>
      </p:sp>
      <p:sp>
        <p:nvSpPr>
          <p:cNvPr id="6" name="Text Placeholder 4">
            <a:extLst>
              <a:ext uri="{FF2B5EF4-FFF2-40B4-BE49-F238E27FC236}">
                <a16:creationId xmlns:a16="http://schemas.microsoft.com/office/drawing/2014/main" id="{65251532-56DF-A94A-B6AA-B13CB3FBD688}"/>
              </a:ext>
            </a:extLst>
          </p:cNvPr>
          <p:cNvSpPr>
            <a:spLocks noGrp="1"/>
          </p:cNvSpPr>
          <p:nvPr>
            <p:ph type="body" sz="quarter" idx="12"/>
          </p:nvPr>
        </p:nvSpPr>
        <p:spPr>
          <a:xfrm>
            <a:off x="78059" y="1661160"/>
            <a:ext cx="8987881" cy="1341863"/>
          </a:xfrm>
        </p:spPr>
        <p:txBody>
          <a:bodyPr/>
          <a:lstStyle/>
          <a:p>
            <a:pPr marL="285750" indent="-285750">
              <a:buFont typeface="Arial" panose="020B0604020202020204" pitchFamily="34" charset="0"/>
              <a:buChar char="•"/>
            </a:pPr>
            <a:r>
              <a:rPr lang="en-US" sz="1600" dirty="0"/>
              <a:t>Lab 1: Data Analysis with Pandas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Lab 2: Data Visualization with Matplotlib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Lab3:  Machine Learning with </a:t>
            </a:r>
            <a:r>
              <a:rPr lang="en-US" sz="1600" dirty="0" err="1"/>
              <a:t>Scikit</a:t>
            </a:r>
            <a:r>
              <a:rPr lang="en-US" sz="1600" dirty="0"/>
              <a:t>-learn</a:t>
            </a:r>
            <a:endParaRPr lang="en-US" sz="1800" dirty="0"/>
          </a:p>
          <a:p>
            <a:endParaRPr lang="en-US" sz="1800" dirty="0"/>
          </a:p>
          <a:p>
            <a:endParaRPr lang="en-US" sz="1800" dirty="0"/>
          </a:p>
          <a:p>
            <a:r>
              <a:rPr lang="en-US" sz="1800" dirty="0"/>
              <a:t>	</a:t>
            </a:r>
          </a:p>
        </p:txBody>
      </p:sp>
    </p:spTree>
    <p:extLst>
      <p:ext uri="{BB962C8B-B14F-4D97-AF65-F5344CB8AC3E}">
        <p14:creationId xmlns:p14="http://schemas.microsoft.com/office/powerpoint/2010/main" val="398384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5" name="Text Placeholder 4"/>
          <p:cNvSpPr>
            <a:spLocks noGrp="1"/>
          </p:cNvSpPr>
          <p:nvPr>
            <p:ph type="body" sz="quarter" idx="12"/>
          </p:nvPr>
        </p:nvSpPr>
        <p:spPr>
          <a:xfrm>
            <a:off x="337016" y="1088221"/>
            <a:ext cx="7922941" cy="2967058"/>
          </a:xfrm>
        </p:spPr>
        <p:txBody>
          <a:bodyPr/>
          <a:lstStyle/>
          <a:p>
            <a:pPr marL="285750" indent="-285750">
              <a:buFont typeface="Arial" panose="020B0604020202020204" pitchFamily="34" charset="0"/>
              <a:buChar char="•"/>
            </a:pPr>
            <a:r>
              <a:rPr lang="en-US" sz="2000" b="1" dirty="0"/>
              <a:t>Introduction</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Data Analysis with Pandas</a:t>
            </a:r>
          </a:p>
          <a:p>
            <a:endParaRPr lang="en-US" sz="2000" b="1" dirty="0"/>
          </a:p>
          <a:p>
            <a:pPr marL="285750" indent="-285750">
              <a:buFont typeface="Arial" panose="020B0604020202020204" pitchFamily="34" charset="0"/>
              <a:buChar char="•"/>
            </a:pPr>
            <a:r>
              <a:rPr lang="en-US" sz="2000" b="1" dirty="0"/>
              <a:t>Data Visualization with Matplotlib</a:t>
            </a:r>
          </a:p>
          <a:p>
            <a:pPr lvl="2" indent="0">
              <a:buNone/>
            </a:pPr>
            <a:endParaRPr lang="en-US" sz="2000" b="1" dirty="0"/>
          </a:p>
          <a:p>
            <a:pPr marL="285750" indent="-285750">
              <a:buFont typeface="Arial" panose="020B0604020202020204" pitchFamily="34" charset="0"/>
              <a:buChar char="•"/>
            </a:pPr>
            <a:r>
              <a:rPr lang="en-US" sz="2000" b="1" dirty="0"/>
              <a:t>Machine Learning with </a:t>
            </a:r>
            <a:r>
              <a:rPr lang="en-US" sz="2000" b="1" dirty="0" err="1"/>
              <a:t>Scikit</a:t>
            </a:r>
            <a:r>
              <a:rPr lang="en-US" sz="2000" b="1" dirty="0"/>
              <a:t>-learn</a:t>
            </a:r>
          </a:p>
          <a:p>
            <a:endParaRPr lang="en-US" sz="2000" b="1" dirty="0"/>
          </a:p>
          <a:p>
            <a:pPr marL="285750" indent="-285750">
              <a:buFont typeface="Arial" panose="020B0604020202020204" pitchFamily="34" charset="0"/>
              <a:buChar char="•"/>
            </a:pPr>
            <a:r>
              <a:rPr lang="en-US" sz="2000" b="1" dirty="0"/>
              <a:t>Bonus: Power AI Vision</a:t>
            </a:r>
            <a:r>
              <a:rPr lang="en-US" sz="1800" dirty="0"/>
              <a:t>	</a:t>
            </a:r>
          </a:p>
        </p:txBody>
      </p:sp>
      <p:sp>
        <p:nvSpPr>
          <p:cNvPr id="6" name="Title 1">
            <a:extLst>
              <a:ext uri="{FF2B5EF4-FFF2-40B4-BE49-F238E27FC236}">
                <a16:creationId xmlns:a16="http://schemas.microsoft.com/office/drawing/2014/main" id="{76010A32-1F87-C042-A0A8-EFBF922E0A82}"/>
              </a:ext>
            </a:extLst>
          </p:cNvPr>
          <p:cNvSpPr txBox="1">
            <a:spLocks/>
          </p:cNvSpPr>
          <p:nvPr/>
        </p:nvSpPr>
        <p:spPr>
          <a:xfrm>
            <a:off x="172642" y="93780"/>
            <a:ext cx="7706915" cy="407192"/>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2100" b="1" dirty="0"/>
              <a:t>Agenda</a:t>
            </a:r>
          </a:p>
        </p:txBody>
      </p:sp>
    </p:spTree>
    <p:extLst>
      <p:ext uri="{BB962C8B-B14F-4D97-AF65-F5344CB8AC3E}">
        <p14:creationId xmlns:p14="http://schemas.microsoft.com/office/powerpoint/2010/main" val="36968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20</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01600" y="1512711"/>
            <a:ext cx="8918222" cy="1323439"/>
          </a:xfrm>
          <a:prstGeom prst="rect">
            <a:avLst/>
          </a:prstGeom>
          <a:noFill/>
        </p:spPr>
        <p:txBody>
          <a:bodyPr wrap="square" rtlCol="0">
            <a:spAutoFit/>
          </a:bodyPr>
          <a:lstStyle/>
          <a:p>
            <a:pPr algn="ctr"/>
            <a:r>
              <a:rPr lang="en-US" sz="8000" b="1" dirty="0"/>
              <a:t>Bonus</a:t>
            </a:r>
          </a:p>
        </p:txBody>
      </p:sp>
    </p:spTree>
    <p:extLst>
      <p:ext uri="{BB962C8B-B14F-4D97-AF65-F5344CB8AC3E}">
        <p14:creationId xmlns:p14="http://schemas.microsoft.com/office/powerpoint/2010/main" val="10192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3"/>
            <a:ext cx="5592337" cy="855726"/>
          </a:xfrm>
        </p:spPr>
        <p:txBody>
          <a:bodyPr/>
          <a:lstStyle/>
          <a:p>
            <a:r>
              <a:rPr lang="en-US" dirty="0"/>
              <a:t>Machine Learning, Deep Learning and AI</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21</a:t>
            </a:fld>
            <a:endParaRPr lang="en-US"/>
          </a:p>
        </p:txBody>
      </p:sp>
      <p:pic>
        <p:nvPicPr>
          <p:cNvPr id="6" name="Picture 5">
            <a:extLst>
              <a:ext uri="{FF2B5EF4-FFF2-40B4-BE49-F238E27FC236}">
                <a16:creationId xmlns:a16="http://schemas.microsoft.com/office/drawing/2014/main" id="{A3C929C4-B1B6-D14E-A75F-AE0581B7B5DE}"/>
              </a:ext>
            </a:extLst>
          </p:cNvPr>
          <p:cNvPicPr>
            <a:picLocks noChangeAspect="1"/>
          </p:cNvPicPr>
          <p:nvPr/>
        </p:nvPicPr>
        <p:blipFill>
          <a:blip r:embed="rId2"/>
          <a:stretch>
            <a:fillRect/>
          </a:stretch>
        </p:blipFill>
        <p:spPr>
          <a:xfrm>
            <a:off x="709133" y="349926"/>
            <a:ext cx="7286291" cy="4613714"/>
          </a:xfrm>
          <a:prstGeom prst="rect">
            <a:avLst/>
          </a:prstGeom>
        </p:spPr>
      </p:pic>
    </p:spTree>
    <p:extLst>
      <p:ext uri="{BB962C8B-B14F-4D97-AF65-F5344CB8AC3E}">
        <p14:creationId xmlns:p14="http://schemas.microsoft.com/office/powerpoint/2010/main" val="32799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B17C24-59CC-4A4C-A275-E539B127C669}"/>
              </a:ext>
            </a:extLst>
          </p:cNvPr>
          <p:cNvSpPr>
            <a:spLocks noGrp="1"/>
          </p:cNvSpPr>
          <p:nvPr>
            <p:ph type="ftr" sz="quarter" idx="10"/>
          </p:nvPr>
        </p:nvSpPr>
        <p:spPr/>
        <p:txBody>
          <a:bodyPr/>
          <a:lstStyle/>
          <a:p>
            <a:r>
              <a:rPr lang="de-DE"/>
              <a:t>IBM Cloud / Watson and Cloud Platform / © 2018 IBM Corporation</a:t>
            </a:r>
            <a:endParaRPr lang="en-US"/>
          </a:p>
        </p:txBody>
      </p:sp>
      <p:sp>
        <p:nvSpPr>
          <p:cNvPr id="3" name="Slide Number Placeholder 2">
            <a:extLst>
              <a:ext uri="{FF2B5EF4-FFF2-40B4-BE49-F238E27FC236}">
                <a16:creationId xmlns:a16="http://schemas.microsoft.com/office/drawing/2014/main" id="{FD5E6CAB-2DCD-604B-BB21-C7024D941A9E}"/>
              </a:ext>
            </a:extLst>
          </p:cNvPr>
          <p:cNvSpPr>
            <a:spLocks noGrp="1"/>
          </p:cNvSpPr>
          <p:nvPr>
            <p:ph type="sldNum" sz="quarter" idx="11"/>
          </p:nvPr>
        </p:nvSpPr>
        <p:spPr/>
        <p:txBody>
          <a:bodyPr/>
          <a:lstStyle/>
          <a:p>
            <a:fld id="{D0BE6F14-FF48-0F4F-A8AA-2E3F25371E4A}" type="slidenum">
              <a:rPr lang="en-US" smtClean="0"/>
              <a:pPr/>
              <a:t>22</a:t>
            </a:fld>
            <a:endParaRPr lang="en-US"/>
          </a:p>
        </p:txBody>
      </p:sp>
      <p:pic>
        <p:nvPicPr>
          <p:cNvPr id="6" name="Picture 5" descr="A close up of text on a black background&#13;&#10;&#13;&#10;Description automatically generated">
            <a:extLst>
              <a:ext uri="{FF2B5EF4-FFF2-40B4-BE49-F238E27FC236}">
                <a16:creationId xmlns:a16="http://schemas.microsoft.com/office/drawing/2014/main" id="{28B0E19F-88EA-0149-B7D5-D5B04FF3D800}"/>
              </a:ext>
            </a:extLst>
          </p:cNvPr>
          <p:cNvPicPr>
            <a:picLocks noChangeAspect="1"/>
          </p:cNvPicPr>
          <p:nvPr/>
        </p:nvPicPr>
        <p:blipFill>
          <a:blip r:embed="rId2"/>
          <a:stretch>
            <a:fillRect/>
          </a:stretch>
        </p:blipFill>
        <p:spPr>
          <a:xfrm>
            <a:off x="238650" y="1909394"/>
            <a:ext cx="3750419" cy="2826562"/>
          </a:xfrm>
          <a:prstGeom prst="rect">
            <a:avLst/>
          </a:prstGeom>
        </p:spPr>
      </p:pic>
      <p:pic>
        <p:nvPicPr>
          <p:cNvPr id="8" name="Picture 7" descr="A close up of text on a white background&#13;&#10;&#13;&#10;Description automatically generated">
            <a:extLst>
              <a:ext uri="{FF2B5EF4-FFF2-40B4-BE49-F238E27FC236}">
                <a16:creationId xmlns:a16="http://schemas.microsoft.com/office/drawing/2014/main" id="{35397662-8C1E-794C-9989-CAB242408440}"/>
              </a:ext>
            </a:extLst>
          </p:cNvPr>
          <p:cNvPicPr>
            <a:picLocks noChangeAspect="1"/>
          </p:cNvPicPr>
          <p:nvPr/>
        </p:nvPicPr>
        <p:blipFill>
          <a:blip r:embed="rId3"/>
          <a:stretch>
            <a:fillRect/>
          </a:stretch>
        </p:blipFill>
        <p:spPr>
          <a:xfrm>
            <a:off x="5167366" y="2688171"/>
            <a:ext cx="3739649" cy="2275469"/>
          </a:xfrm>
          <a:prstGeom prst="rect">
            <a:avLst/>
          </a:prstGeom>
        </p:spPr>
      </p:pic>
      <p:graphicFrame>
        <p:nvGraphicFramePr>
          <p:cNvPr id="4" name="Diagram 3">
            <a:extLst>
              <a:ext uri="{FF2B5EF4-FFF2-40B4-BE49-F238E27FC236}">
                <a16:creationId xmlns:a16="http://schemas.microsoft.com/office/drawing/2014/main" id="{B0123CEF-DA05-634D-89EE-5F02FBF4969F}"/>
              </a:ext>
            </a:extLst>
          </p:cNvPr>
          <p:cNvGraphicFramePr/>
          <p:nvPr/>
        </p:nvGraphicFramePr>
        <p:xfrm>
          <a:off x="4263390" y="3486150"/>
          <a:ext cx="903976" cy="445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B315327-84E2-4346-A210-49215F853239}"/>
              </a:ext>
            </a:extLst>
          </p:cNvPr>
          <p:cNvSpPr txBox="1">
            <a:spLocks/>
          </p:cNvSpPr>
          <p:nvPr/>
        </p:nvSpPr>
        <p:spPr>
          <a:xfrm>
            <a:off x="91440" y="42397"/>
            <a:ext cx="5592337"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Machine Learning vs Deep Learning</a:t>
            </a:r>
          </a:p>
        </p:txBody>
      </p:sp>
      <p:sp>
        <p:nvSpPr>
          <p:cNvPr id="5" name="TextBox 4">
            <a:extLst>
              <a:ext uri="{FF2B5EF4-FFF2-40B4-BE49-F238E27FC236}">
                <a16:creationId xmlns:a16="http://schemas.microsoft.com/office/drawing/2014/main" id="{74CAA24D-47B2-8E4C-8D16-F54815200A0C}"/>
              </a:ext>
            </a:extLst>
          </p:cNvPr>
          <p:cNvSpPr txBox="1"/>
          <p:nvPr/>
        </p:nvSpPr>
        <p:spPr>
          <a:xfrm>
            <a:off x="570809" y="561961"/>
            <a:ext cx="3086099" cy="1338828"/>
          </a:xfrm>
          <a:prstGeom prst="rect">
            <a:avLst/>
          </a:prstGeom>
          <a:noFill/>
        </p:spPr>
        <p:txBody>
          <a:bodyPr wrap="square" rtlCol="0">
            <a:spAutoFit/>
          </a:bodyPr>
          <a:lstStyle/>
          <a:p>
            <a:r>
              <a:rPr lang="en-US" dirty="0"/>
              <a:t>            </a:t>
            </a:r>
            <a:r>
              <a:rPr lang="en-US" b="1" dirty="0"/>
              <a:t>Machine Learning</a:t>
            </a:r>
          </a:p>
          <a:p>
            <a:pPr marL="285750" indent="-285750">
              <a:buFont typeface="Arial" panose="020B0604020202020204" pitchFamily="34" charset="0"/>
              <a:buChar char="•"/>
            </a:pPr>
            <a:r>
              <a:rPr lang="en-US" dirty="0"/>
              <a:t>Traditional ML requires manual feature extraction/engineering </a:t>
            </a:r>
          </a:p>
          <a:p>
            <a:pPr marL="285750" indent="-285750">
              <a:buFont typeface="Arial" panose="020B0604020202020204" pitchFamily="34" charset="0"/>
              <a:buChar char="•"/>
            </a:pPr>
            <a:r>
              <a:rPr lang="en-US" dirty="0"/>
              <a:t>Feature extraction for unstructured data is very difficult </a:t>
            </a:r>
          </a:p>
          <a:p>
            <a:endParaRPr lang="en-US" dirty="0"/>
          </a:p>
        </p:txBody>
      </p:sp>
      <p:sp>
        <p:nvSpPr>
          <p:cNvPr id="7" name="TextBox 6">
            <a:extLst>
              <a:ext uri="{FF2B5EF4-FFF2-40B4-BE49-F238E27FC236}">
                <a16:creationId xmlns:a16="http://schemas.microsoft.com/office/drawing/2014/main" id="{1BAD3F5D-3286-4A44-974F-4DE60A931AC9}"/>
              </a:ext>
            </a:extLst>
          </p:cNvPr>
          <p:cNvSpPr txBox="1"/>
          <p:nvPr/>
        </p:nvSpPr>
        <p:spPr>
          <a:xfrm>
            <a:off x="5167366" y="561961"/>
            <a:ext cx="2994660" cy="1546577"/>
          </a:xfrm>
          <a:prstGeom prst="rect">
            <a:avLst/>
          </a:prstGeom>
          <a:noFill/>
        </p:spPr>
        <p:txBody>
          <a:bodyPr wrap="square" rtlCol="0">
            <a:spAutoFit/>
          </a:bodyPr>
          <a:lstStyle/>
          <a:p>
            <a:pPr lvl="2"/>
            <a:r>
              <a:rPr lang="en-US" b="1" dirty="0"/>
              <a:t>Deep Learning</a:t>
            </a:r>
          </a:p>
          <a:p>
            <a:pPr marL="285750" indent="-285750">
              <a:buFont typeface="Arial" panose="020B0604020202020204" pitchFamily="34" charset="0"/>
              <a:buChar char="•"/>
            </a:pPr>
            <a:r>
              <a:rPr lang="en-US" dirty="0"/>
              <a:t>Deep learning can automatically learn features in data​ </a:t>
            </a:r>
          </a:p>
          <a:p>
            <a:pPr marL="285750" indent="-285750">
              <a:buFont typeface="Arial" panose="020B0604020202020204" pitchFamily="34" charset="0"/>
              <a:buChar char="•"/>
            </a:pPr>
            <a:r>
              <a:rPr lang="en-US" dirty="0"/>
              <a:t>Deep learning is largely a "black box" technique, updating learned weights at each layer </a:t>
            </a:r>
          </a:p>
          <a:p>
            <a:endParaRPr lang="en-US" dirty="0"/>
          </a:p>
        </p:txBody>
      </p:sp>
    </p:spTree>
    <p:extLst>
      <p:ext uri="{BB962C8B-B14F-4D97-AF65-F5344CB8AC3E}">
        <p14:creationId xmlns:p14="http://schemas.microsoft.com/office/powerpoint/2010/main" val="375149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227B1-72F9-0C48-8CCB-946291441C59}"/>
              </a:ext>
            </a:extLst>
          </p:cNvPr>
          <p:cNvSpPr>
            <a:spLocks noGrp="1"/>
          </p:cNvSpPr>
          <p:nvPr>
            <p:ph type="sldNum" sz="quarter" idx="11"/>
          </p:nvPr>
        </p:nvSpPr>
        <p:spPr/>
        <p:txBody>
          <a:bodyPr/>
          <a:lstStyle/>
          <a:p>
            <a:fld id="{D0BE6F14-FF48-0F4F-A8AA-2E3F25371E4A}" type="slidenum">
              <a:rPr lang="en-US" smtClean="0"/>
              <a:pPr/>
              <a:t>23</a:t>
            </a:fld>
            <a:endParaRPr lang="en-US"/>
          </a:p>
        </p:txBody>
      </p:sp>
      <p:sp>
        <p:nvSpPr>
          <p:cNvPr id="4" name="Rectangle 3">
            <a:extLst>
              <a:ext uri="{FF2B5EF4-FFF2-40B4-BE49-F238E27FC236}">
                <a16:creationId xmlns:a16="http://schemas.microsoft.com/office/drawing/2014/main" id="{A4FC448B-3E8A-E44F-BC0A-E7097EBE34E4}"/>
              </a:ext>
            </a:extLst>
          </p:cNvPr>
          <p:cNvSpPr/>
          <p:nvPr/>
        </p:nvSpPr>
        <p:spPr>
          <a:xfrm>
            <a:off x="0" y="4205832"/>
            <a:ext cx="9144000" cy="300082"/>
          </a:xfrm>
          <a:prstGeom prst="rect">
            <a:avLst/>
          </a:prstGeom>
        </p:spPr>
        <p:txBody>
          <a:bodyPr wrap="square">
            <a:spAutoFit/>
          </a:bodyPr>
          <a:lstStyle/>
          <a:p>
            <a:r>
              <a:rPr lang="en-US" b="1" dirty="0">
                <a:latin typeface="medium-content-sans-serif-font"/>
                <a:hlinkClick r:id="rId2"/>
              </a:rPr>
              <a:t>Machine Learning (ML) Services from Various Cloud ML Service Providers</a:t>
            </a:r>
            <a:endParaRPr lang="en-US" b="1" dirty="0">
              <a:latin typeface="medium-content-sans-serif-font"/>
            </a:endParaRPr>
          </a:p>
        </p:txBody>
      </p:sp>
      <p:sp>
        <p:nvSpPr>
          <p:cNvPr id="11" name="TextBox 10">
            <a:extLst>
              <a:ext uri="{FF2B5EF4-FFF2-40B4-BE49-F238E27FC236}">
                <a16:creationId xmlns:a16="http://schemas.microsoft.com/office/drawing/2014/main" id="{C14B416D-C667-DC40-8DA2-43E2BAB4082A}"/>
              </a:ext>
            </a:extLst>
          </p:cNvPr>
          <p:cNvSpPr txBox="1"/>
          <p:nvPr/>
        </p:nvSpPr>
        <p:spPr>
          <a:xfrm>
            <a:off x="228600" y="658517"/>
            <a:ext cx="3618571" cy="1946687"/>
          </a:xfrm>
          <a:prstGeom prst="rect">
            <a:avLst/>
          </a:prstGeom>
          <a:noFill/>
        </p:spPr>
        <p:txBody>
          <a:bodyPr wrap="square" rtlCol="0">
            <a:spAutoFit/>
          </a:bodyPr>
          <a:lstStyle/>
          <a:p>
            <a:pPr lvl="5"/>
            <a:r>
              <a:rPr lang="en-US" b="1" dirty="0"/>
              <a:t>NLP</a:t>
            </a:r>
          </a:p>
          <a:p>
            <a:pPr lvl="5"/>
            <a:endParaRPr lang="en-US" b="1" dirty="0"/>
          </a:p>
          <a:p>
            <a:pPr marL="285750" indent="-285750">
              <a:buFont typeface="Arial" panose="020B0604020202020204" pitchFamily="34" charset="0"/>
              <a:buChar char="•"/>
            </a:pPr>
            <a:r>
              <a:rPr lang="en-US" sz="1000" dirty="0"/>
              <a:t>Natural Language Processing Services</a:t>
            </a:r>
          </a:p>
          <a:p>
            <a:pPr marL="285750" indent="-285750">
              <a:buFont typeface="Arial" panose="020B0604020202020204" pitchFamily="34" charset="0"/>
              <a:buChar char="•"/>
            </a:pPr>
            <a:r>
              <a:rPr lang="en-US" sz="1000" dirty="0"/>
              <a:t>Entity Extraction</a:t>
            </a:r>
          </a:p>
          <a:p>
            <a:pPr marL="285750" indent="-285750">
              <a:buFont typeface="Arial" panose="020B0604020202020204" pitchFamily="34" charset="0"/>
              <a:buChar char="•"/>
            </a:pPr>
            <a:r>
              <a:rPr lang="en-US" sz="1000" dirty="0"/>
              <a:t>Key Phrase Extraction</a:t>
            </a:r>
          </a:p>
          <a:p>
            <a:pPr marL="285750" indent="-285750">
              <a:buFont typeface="Arial" panose="020B0604020202020204" pitchFamily="34" charset="0"/>
              <a:buChar char="•"/>
            </a:pPr>
            <a:r>
              <a:rPr lang="en-US" sz="1000" dirty="0"/>
              <a:t>Sentiment Analysis</a:t>
            </a:r>
          </a:p>
          <a:p>
            <a:pPr marL="285750" indent="-285750">
              <a:buFont typeface="Arial" panose="020B0604020202020204" pitchFamily="34" charset="0"/>
              <a:buChar char="•"/>
            </a:pPr>
            <a:r>
              <a:rPr lang="en-US" sz="1000" dirty="0"/>
              <a:t>Syntax Analysis</a:t>
            </a:r>
          </a:p>
          <a:p>
            <a:pPr marL="285750" indent="-285750">
              <a:buFont typeface="Arial" panose="020B0604020202020204" pitchFamily="34" charset="0"/>
              <a:buChar char="•"/>
            </a:pPr>
            <a:r>
              <a:rPr lang="en-US" sz="1000" dirty="0"/>
              <a:t>Topic Modeling</a:t>
            </a:r>
          </a:p>
          <a:p>
            <a:pPr marL="285750" indent="-285750">
              <a:buFont typeface="Arial" panose="020B0604020202020204" pitchFamily="34" charset="0"/>
              <a:buChar char="•"/>
            </a:pPr>
            <a:r>
              <a:rPr lang="en-US" sz="1000" dirty="0"/>
              <a:t>Multiple Language Support</a:t>
            </a:r>
          </a:p>
          <a:p>
            <a:pPr marL="285750" indent="-285750">
              <a:buFont typeface="Arial" panose="020B0604020202020204" pitchFamily="34" charset="0"/>
              <a:buChar char="•"/>
            </a:pPr>
            <a:r>
              <a:rPr lang="en-US" sz="1000" dirty="0"/>
              <a:t>Parts of Speech</a:t>
            </a:r>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8569B6FB-68E9-7F47-8CCF-2840B0A8CA43}"/>
              </a:ext>
            </a:extLst>
          </p:cNvPr>
          <p:cNvSpPr txBox="1"/>
          <p:nvPr/>
        </p:nvSpPr>
        <p:spPr>
          <a:xfrm>
            <a:off x="4572000" y="658517"/>
            <a:ext cx="3618571" cy="2562240"/>
          </a:xfrm>
          <a:prstGeom prst="rect">
            <a:avLst/>
          </a:prstGeom>
          <a:noFill/>
        </p:spPr>
        <p:txBody>
          <a:bodyPr wrap="square" rtlCol="0">
            <a:spAutoFit/>
          </a:bodyPr>
          <a:lstStyle/>
          <a:p>
            <a:pPr lvl="3"/>
            <a:r>
              <a:rPr lang="en-US" b="1" dirty="0"/>
              <a:t>Visual Recognition</a:t>
            </a:r>
          </a:p>
          <a:p>
            <a:pPr lvl="3"/>
            <a:endParaRPr lang="en-US" b="1" dirty="0"/>
          </a:p>
          <a:p>
            <a:pPr marL="285750" indent="-285750">
              <a:buFont typeface="Arial" panose="020B0604020202020204" pitchFamily="34" charset="0"/>
              <a:buChar char="•"/>
            </a:pPr>
            <a:r>
              <a:rPr lang="en-US" sz="1000" dirty="0"/>
              <a:t>Object Detection</a:t>
            </a:r>
          </a:p>
          <a:p>
            <a:pPr marL="285750" indent="-285750">
              <a:buFont typeface="Arial" panose="020B0604020202020204" pitchFamily="34" charset="0"/>
              <a:buChar char="•"/>
            </a:pPr>
            <a:r>
              <a:rPr lang="en-US" sz="1000" dirty="0"/>
              <a:t>Scene Detection</a:t>
            </a:r>
          </a:p>
          <a:p>
            <a:pPr marL="285750" indent="-285750">
              <a:buFont typeface="Arial" panose="020B0604020202020204" pitchFamily="34" charset="0"/>
              <a:buChar char="•"/>
            </a:pPr>
            <a:r>
              <a:rPr lang="en-US" sz="1000" dirty="0"/>
              <a:t>Facial Recognition</a:t>
            </a:r>
          </a:p>
          <a:p>
            <a:pPr marL="285750" indent="-285750">
              <a:buFont typeface="Arial" panose="020B0604020202020204" pitchFamily="34" charset="0"/>
              <a:buChar char="•"/>
            </a:pPr>
            <a:r>
              <a:rPr lang="en-US" sz="1000" dirty="0"/>
              <a:t>Flag In-</a:t>
            </a:r>
            <a:r>
              <a:rPr lang="en-US" sz="1000" dirty="0" err="1"/>
              <a:t>appropiate</a:t>
            </a:r>
            <a:r>
              <a:rPr lang="en-US" sz="1000" dirty="0"/>
              <a:t> Content</a:t>
            </a:r>
          </a:p>
          <a:p>
            <a:pPr marL="285750" indent="-285750">
              <a:buFont typeface="Arial" panose="020B0604020202020204" pitchFamily="34" charset="0"/>
              <a:buChar char="•"/>
            </a:pPr>
            <a:r>
              <a:rPr lang="en-US" sz="1000" dirty="0"/>
              <a:t>Facial Analysis</a:t>
            </a:r>
          </a:p>
          <a:p>
            <a:pPr marL="285750" indent="-285750">
              <a:buFont typeface="Arial" panose="020B0604020202020204" pitchFamily="34" charset="0"/>
              <a:buChar char="•"/>
            </a:pPr>
            <a:r>
              <a:rPr lang="en-US" sz="1000" dirty="0"/>
              <a:t>Celebrity Recognition</a:t>
            </a:r>
          </a:p>
          <a:p>
            <a:pPr marL="285750" indent="-285750">
              <a:buFont typeface="Arial" panose="020B0604020202020204" pitchFamily="34" charset="0"/>
              <a:buChar char="•"/>
            </a:pPr>
            <a:r>
              <a:rPr lang="en-US" sz="1000" dirty="0"/>
              <a:t>Logo Detection</a:t>
            </a:r>
          </a:p>
          <a:p>
            <a:pPr marL="285750" indent="-285750">
              <a:buFont typeface="Arial" panose="020B0604020202020204" pitchFamily="34" charset="0"/>
              <a:buChar char="•"/>
            </a:pPr>
            <a:r>
              <a:rPr lang="en-US" sz="1000" dirty="0"/>
              <a:t>Text Recognition</a:t>
            </a:r>
          </a:p>
          <a:p>
            <a:pPr marL="285750" indent="-285750">
              <a:buFont typeface="Arial" panose="020B0604020202020204" pitchFamily="34" charset="0"/>
              <a:buChar char="•"/>
            </a:pPr>
            <a:r>
              <a:rPr lang="en-US" sz="1000" dirty="0"/>
              <a:t>Web Detection</a:t>
            </a:r>
          </a:p>
          <a:p>
            <a:pPr marL="285750" indent="-285750">
              <a:buFont typeface="Arial" panose="020B0604020202020204" pitchFamily="34" charset="0"/>
              <a:buChar char="•"/>
            </a:pPr>
            <a:r>
              <a:rPr lang="en-US" sz="1000" dirty="0"/>
              <a:t>Landmark Detection</a:t>
            </a:r>
          </a:p>
          <a:p>
            <a:pPr marL="285750" indent="-285750">
              <a:buFont typeface="Arial" panose="020B0604020202020204" pitchFamily="34" charset="0"/>
              <a:buChar char="•"/>
            </a:pPr>
            <a:r>
              <a:rPr lang="en-US" sz="1000" dirty="0"/>
              <a:t>Dominant Color Detection</a:t>
            </a:r>
          </a:p>
          <a:p>
            <a:pPr marL="285750" indent="-285750">
              <a:buFont typeface="Arial" panose="020B0604020202020204" pitchFamily="34" charset="0"/>
              <a:buChar char="•"/>
            </a:pPr>
            <a:r>
              <a:rPr lang="en-US" sz="1000" dirty="0"/>
              <a:t>Thumbnail Generation</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3CB57EFA-7935-D74A-9676-8C0E944E738D}"/>
              </a:ext>
            </a:extLst>
          </p:cNvPr>
          <p:cNvSpPr txBox="1"/>
          <p:nvPr/>
        </p:nvSpPr>
        <p:spPr>
          <a:xfrm>
            <a:off x="228600" y="2758295"/>
            <a:ext cx="3618571" cy="1277273"/>
          </a:xfrm>
          <a:prstGeom prst="rect">
            <a:avLst/>
          </a:prstGeom>
          <a:noFill/>
        </p:spPr>
        <p:txBody>
          <a:bodyPr wrap="square" rtlCol="0">
            <a:spAutoFit/>
          </a:bodyPr>
          <a:lstStyle/>
          <a:p>
            <a:pPr lvl="3"/>
            <a:r>
              <a:rPr lang="en-US" b="1" dirty="0"/>
              <a:t>       Speech</a:t>
            </a:r>
          </a:p>
          <a:p>
            <a:pPr marL="285750" indent="-285750">
              <a:buFont typeface="Arial" panose="020B0604020202020204" pitchFamily="34" charset="0"/>
              <a:buChar char="•"/>
            </a:pPr>
            <a:r>
              <a:rPr lang="en-US" sz="1000" dirty="0"/>
              <a:t>SSML</a:t>
            </a:r>
          </a:p>
          <a:p>
            <a:pPr marL="285750" indent="-285750">
              <a:buFont typeface="Arial" panose="020B0604020202020204" pitchFamily="34" charset="0"/>
              <a:buChar char="•"/>
            </a:pPr>
            <a:r>
              <a:rPr lang="en-US" sz="1000" dirty="0"/>
              <a:t>Multiple Language</a:t>
            </a:r>
          </a:p>
          <a:p>
            <a:pPr marL="285750" indent="-285750">
              <a:buFont typeface="Arial" panose="020B0604020202020204" pitchFamily="34" charset="0"/>
              <a:buChar char="•"/>
            </a:pPr>
            <a:r>
              <a:rPr lang="en-US" sz="1000" dirty="0"/>
              <a:t>Format</a:t>
            </a:r>
          </a:p>
          <a:p>
            <a:pPr marL="285750" indent="-285750">
              <a:buFont typeface="Arial" panose="020B0604020202020204" pitchFamily="34" charset="0"/>
              <a:buChar char="•"/>
            </a:pPr>
            <a:r>
              <a:rPr lang="en-US" sz="1000" dirty="0"/>
              <a:t>Automatic Speech Recognition (ASR)</a:t>
            </a:r>
          </a:p>
          <a:p>
            <a:pPr marL="285750" indent="-285750">
              <a:buFont typeface="Arial" panose="020B0604020202020204" pitchFamily="34" charset="0"/>
              <a:buChar char="•"/>
            </a:pPr>
            <a:r>
              <a:rPr lang="en-US" sz="1000" dirty="0"/>
              <a:t>Noisy Accuracy</a:t>
            </a:r>
          </a:p>
          <a:p>
            <a:pPr marL="285750" indent="-285750">
              <a:buFont typeface="Arial" panose="020B0604020202020204" pitchFamily="34" charset="0"/>
              <a:buChar char="•"/>
            </a:pPr>
            <a:endParaRPr lang="en-US" dirty="0"/>
          </a:p>
        </p:txBody>
      </p:sp>
      <p:pic>
        <p:nvPicPr>
          <p:cNvPr id="18" name="Picture 17" descr="A screenshot of a cell phone&#13;&#10;&#13;&#10;Description automatically generated">
            <a:extLst>
              <a:ext uri="{FF2B5EF4-FFF2-40B4-BE49-F238E27FC236}">
                <a16:creationId xmlns:a16="http://schemas.microsoft.com/office/drawing/2014/main" id="{2473B2A4-E9BE-884C-9B33-195CD56A8A7F}"/>
              </a:ext>
            </a:extLst>
          </p:cNvPr>
          <p:cNvPicPr>
            <a:picLocks noChangeAspect="1"/>
          </p:cNvPicPr>
          <p:nvPr/>
        </p:nvPicPr>
        <p:blipFill>
          <a:blip r:embed="rId3"/>
          <a:stretch>
            <a:fillRect/>
          </a:stretch>
        </p:blipFill>
        <p:spPr>
          <a:xfrm>
            <a:off x="2716052" y="900292"/>
            <a:ext cx="1640506" cy="1640506"/>
          </a:xfrm>
          <a:prstGeom prst="rect">
            <a:avLst/>
          </a:prstGeom>
        </p:spPr>
      </p:pic>
      <p:pic>
        <p:nvPicPr>
          <p:cNvPr id="22" name="Picture 21" descr="A picture containing cat, animal, mammal, text&#13;&#10;&#13;&#10;Description automatically generated">
            <a:extLst>
              <a:ext uri="{FF2B5EF4-FFF2-40B4-BE49-F238E27FC236}">
                <a16:creationId xmlns:a16="http://schemas.microsoft.com/office/drawing/2014/main" id="{5201C5FA-4DED-5B47-B13C-C5023EBB05F7}"/>
              </a:ext>
            </a:extLst>
          </p:cNvPr>
          <p:cNvPicPr>
            <a:picLocks noChangeAspect="1"/>
          </p:cNvPicPr>
          <p:nvPr/>
        </p:nvPicPr>
        <p:blipFill>
          <a:blip r:embed="rId4"/>
          <a:stretch>
            <a:fillRect/>
          </a:stretch>
        </p:blipFill>
        <p:spPr>
          <a:xfrm>
            <a:off x="6629400" y="1364835"/>
            <a:ext cx="2209800" cy="914400"/>
          </a:xfrm>
          <a:prstGeom prst="rect">
            <a:avLst/>
          </a:prstGeom>
        </p:spPr>
      </p:pic>
      <p:pic>
        <p:nvPicPr>
          <p:cNvPr id="24" name="Picture 23" descr="A close up of a logo&#13;&#10;&#13;&#10;Description automatically generated">
            <a:extLst>
              <a:ext uri="{FF2B5EF4-FFF2-40B4-BE49-F238E27FC236}">
                <a16:creationId xmlns:a16="http://schemas.microsoft.com/office/drawing/2014/main" id="{378F99EE-814D-B94C-8712-0B62FFC03CFC}"/>
              </a:ext>
            </a:extLst>
          </p:cNvPr>
          <p:cNvPicPr>
            <a:picLocks noChangeAspect="1"/>
          </p:cNvPicPr>
          <p:nvPr/>
        </p:nvPicPr>
        <p:blipFill>
          <a:blip r:embed="rId5"/>
          <a:stretch>
            <a:fillRect/>
          </a:stretch>
        </p:blipFill>
        <p:spPr>
          <a:xfrm>
            <a:off x="3014863" y="3058723"/>
            <a:ext cx="2095500" cy="965200"/>
          </a:xfrm>
          <a:prstGeom prst="rect">
            <a:avLst/>
          </a:prstGeom>
        </p:spPr>
      </p:pic>
      <p:sp>
        <p:nvSpPr>
          <p:cNvPr id="12" name="Title 1">
            <a:extLst>
              <a:ext uri="{FF2B5EF4-FFF2-40B4-BE49-F238E27FC236}">
                <a16:creationId xmlns:a16="http://schemas.microsoft.com/office/drawing/2014/main" id="{7AE0F97D-3B9E-2541-A368-3105826F8301}"/>
              </a:ext>
            </a:extLst>
          </p:cNvPr>
          <p:cNvSpPr>
            <a:spLocks noGrp="1"/>
          </p:cNvSpPr>
          <p:nvPr>
            <p:ph type="title"/>
          </p:nvPr>
        </p:nvSpPr>
        <p:spPr>
          <a:xfrm>
            <a:off x="176560" y="104350"/>
            <a:ext cx="5592337" cy="855726"/>
          </a:xfrm>
        </p:spPr>
        <p:txBody>
          <a:bodyPr/>
          <a:lstStyle/>
          <a:p>
            <a:r>
              <a:rPr lang="en-US" dirty="0"/>
              <a:t>Popular Machine Learning Services</a:t>
            </a:r>
          </a:p>
        </p:txBody>
      </p:sp>
    </p:spTree>
    <p:extLst>
      <p:ext uri="{BB962C8B-B14F-4D97-AF65-F5344CB8AC3E}">
        <p14:creationId xmlns:p14="http://schemas.microsoft.com/office/powerpoint/2010/main" val="38423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24</a:t>
            </a:fld>
            <a:endParaRPr lang="en-US"/>
          </a:p>
        </p:txBody>
      </p:sp>
      <p:pic>
        <p:nvPicPr>
          <p:cNvPr id="6" name="Picture 5">
            <a:extLst>
              <a:ext uri="{FF2B5EF4-FFF2-40B4-BE49-F238E27FC236}">
                <a16:creationId xmlns:a16="http://schemas.microsoft.com/office/drawing/2014/main" id="{41C38D30-C57F-8840-AE60-D82567FD2069}"/>
              </a:ext>
            </a:extLst>
          </p:cNvPr>
          <p:cNvPicPr>
            <a:picLocks noChangeAspect="1"/>
          </p:cNvPicPr>
          <p:nvPr/>
        </p:nvPicPr>
        <p:blipFill>
          <a:blip r:embed="rId3"/>
          <a:stretch>
            <a:fillRect/>
          </a:stretch>
        </p:blipFill>
        <p:spPr>
          <a:xfrm>
            <a:off x="70764" y="564865"/>
            <a:ext cx="3586836" cy="2227493"/>
          </a:xfrm>
          <a:prstGeom prst="rect">
            <a:avLst/>
          </a:prstGeom>
        </p:spPr>
      </p:pic>
      <p:pic>
        <p:nvPicPr>
          <p:cNvPr id="7" name="Picture 6">
            <a:extLst>
              <a:ext uri="{FF2B5EF4-FFF2-40B4-BE49-F238E27FC236}">
                <a16:creationId xmlns:a16="http://schemas.microsoft.com/office/drawing/2014/main" id="{F8D7F7B6-3CBB-184C-84BF-DBB63D37F20B}"/>
              </a:ext>
            </a:extLst>
          </p:cNvPr>
          <p:cNvPicPr>
            <a:picLocks noChangeAspect="1"/>
          </p:cNvPicPr>
          <p:nvPr/>
        </p:nvPicPr>
        <p:blipFill>
          <a:blip r:embed="rId4"/>
          <a:stretch>
            <a:fillRect/>
          </a:stretch>
        </p:blipFill>
        <p:spPr>
          <a:xfrm>
            <a:off x="104218" y="2865467"/>
            <a:ext cx="3698348" cy="2101255"/>
          </a:xfrm>
          <a:prstGeom prst="rect">
            <a:avLst/>
          </a:prstGeom>
        </p:spPr>
      </p:pic>
      <p:sp>
        <p:nvSpPr>
          <p:cNvPr id="10" name="Title 1">
            <a:extLst>
              <a:ext uri="{FF2B5EF4-FFF2-40B4-BE49-F238E27FC236}">
                <a16:creationId xmlns:a16="http://schemas.microsoft.com/office/drawing/2014/main" id="{B8B87A94-BEA0-AA49-B558-D41F9F6BF574}"/>
              </a:ext>
            </a:extLst>
          </p:cNvPr>
          <p:cNvSpPr>
            <a:spLocks noGrp="1"/>
          </p:cNvSpPr>
          <p:nvPr>
            <p:ph type="title"/>
          </p:nvPr>
        </p:nvSpPr>
        <p:spPr>
          <a:xfrm>
            <a:off x="37310" y="52019"/>
            <a:ext cx="8314953" cy="855726"/>
          </a:xfrm>
        </p:spPr>
        <p:txBody>
          <a:bodyPr/>
          <a:lstStyle/>
          <a:p>
            <a:r>
              <a:rPr lang="en-US" dirty="0"/>
              <a:t>Diabetic Retinopathy Detection using Power AI Vision</a:t>
            </a:r>
          </a:p>
        </p:txBody>
      </p:sp>
      <p:sp>
        <p:nvSpPr>
          <p:cNvPr id="2" name="TextBox 1">
            <a:extLst>
              <a:ext uri="{FF2B5EF4-FFF2-40B4-BE49-F238E27FC236}">
                <a16:creationId xmlns:a16="http://schemas.microsoft.com/office/drawing/2014/main" id="{E3587A17-7806-3B4B-8A3E-9988D162DAFF}"/>
              </a:ext>
            </a:extLst>
          </p:cNvPr>
          <p:cNvSpPr txBox="1"/>
          <p:nvPr/>
        </p:nvSpPr>
        <p:spPr>
          <a:xfrm>
            <a:off x="4631755" y="564865"/>
            <a:ext cx="4045226" cy="2246769"/>
          </a:xfrm>
          <a:prstGeom prst="rect">
            <a:avLst/>
          </a:prstGeom>
          <a:noFill/>
        </p:spPr>
        <p:txBody>
          <a:bodyPr wrap="square" rtlCol="0">
            <a:spAutoFit/>
          </a:bodyPr>
          <a:lstStyle/>
          <a:p>
            <a:r>
              <a:rPr lang="en-US" sz="2000" b="1" dirty="0"/>
              <a:t>35,000 + images of various classes</a:t>
            </a:r>
          </a:p>
          <a:p>
            <a:r>
              <a:rPr lang="en-US" sz="2000" dirty="0"/>
              <a:t>0 - No DR</a:t>
            </a:r>
            <a:br>
              <a:rPr lang="en-US" sz="2000" dirty="0"/>
            </a:br>
            <a:r>
              <a:rPr lang="en-US" sz="2000" dirty="0"/>
              <a:t>1 - Mild</a:t>
            </a:r>
            <a:br>
              <a:rPr lang="en-US" sz="2000" dirty="0"/>
            </a:br>
            <a:r>
              <a:rPr lang="en-US" sz="2000" dirty="0"/>
              <a:t>2 - Moderate</a:t>
            </a:r>
            <a:br>
              <a:rPr lang="en-US" sz="2000" dirty="0"/>
            </a:br>
            <a:r>
              <a:rPr lang="en-US" sz="2000" dirty="0"/>
              <a:t>3 - Severe</a:t>
            </a:r>
            <a:br>
              <a:rPr lang="en-US" sz="2000" dirty="0"/>
            </a:br>
            <a:r>
              <a:rPr lang="en-US" sz="2000" dirty="0"/>
              <a:t>4 - Proliferative DR</a:t>
            </a:r>
          </a:p>
        </p:txBody>
      </p:sp>
      <p:sp>
        <p:nvSpPr>
          <p:cNvPr id="4" name="TextBox 3">
            <a:extLst>
              <a:ext uri="{FF2B5EF4-FFF2-40B4-BE49-F238E27FC236}">
                <a16:creationId xmlns:a16="http://schemas.microsoft.com/office/drawing/2014/main" id="{5EDFF0A3-4FA1-B547-BBAA-D8E9616DFD7B}"/>
              </a:ext>
            </a:extLst>
          </p:cNvPr>
          <p:cNvSpPr txBox="1"/>
          <p:nvPr/>
        </p:nvSpPr>
        <p:spPr>
          <a:xfrm>
            <a:off x="4631755" y="3100486"/>
            <a:ext cx="3945715" cy="1631216"/>
          </a:xfrm>
          <a:prstGeom prst="rect">
            <a:avLst/>
          </a:prstGeom>
          <a:noFill/>
        </p:spPr>
        <p:txBody>
          <a:bodyPr wrap="square" rtlCol="0">
            <a:spAutoFit/>
          </a:bodyPr>
          <a:lstStyle/>
          <a:p>
            <a:r>
              <a:rPr lang="en-US" sz="2000" b="1" dirty="0"/>
              <a:t>Data Augmentation – create more data</a:t>
            </a:r>
          </a:p>
          <a:p>
            <a:r>
              <a:rPr lang="en-US" sz="2000" dirty="0"/>
              <a:t>Resize, Crop, Rotate, Flip, Translation…</a:t>
            </a:r>
          </a:p>
          <a:p>
            <a:r>
              <a:rPr lang="en-US" sz="2000" dirty="0"/>
              <a:t> </a:t>
            </a:r>
            <a:endParaRPr lang="en-US" dirty="0"/>
          </a:p>
        </p:txBody>
      </p:sp>
    </p:spTree>
    <p:extLst>
      <p:ext uri="{BB962C8B-B14F-4D97-AF65-F5344CB8AC3E}">
        <p14:creationId xmlns:p14="http://schemas.microsoft.com/office/powerpoint/2010/main" val="1261098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25</a:t>
            </a:fld>
            <a:endParaRPr lang="en-US"/>
          </a:p>
        </p:txBody>
      </p:sp>
      <p:pic>
        <p:nvPicPr>
          <p:cNvPr id="9" name="Picture 8">
            <a:extLst>
              <a:ext uri="{FF2B5EF4-FFF2-40B4-BE49-F238E27FC236}">
                <a16:creationId xmlns:a16="http://schemas.microsoft.com/office/drawing/2014/main" id="{A3E5D091-21B7-CF40-A5DA-5FDE96080494}"/>
              </a:ext>
            </a:extLst>
          </p:cNvPr>
          <p:cNvPicPr>
            <a:picLocks noChangeAspect="1"/>
          </p:cNvPicPr>
          <p:nvPr/>
        </p:nvPicPr>
        <p:blipFill>
          <a:blip r:embed="rId3"/>
          <a:stretch>
            <a:fillRect/>
          </a:stretch>
        </p:blipFill>
        <p:spPr>
          <a:xfrm>
            <a:off x="4960375" y="395203"/>
            <a:ext cx="3662925" cy="4627476"/>
          </a:xfrm>
          <a:prstGeom prst="rect">
            <a:avLst/>
          </a:prstGeom>
        </p:spPr>
      </p:pic>
      <p:sp>
        <p:nvSpPr>
          <p:cNvPr id="10" name="Title 1">
            <a:extLst>
              <a:ext uri="{FF2B5EF4-FFF2-40B4-BE49-F238E27FC236}">
                <a16:creationId xmlns:a16="http://schemas.microsoft.com/office/drawing/2014/main" id="{B8B87A94-BEA0-AA49-B558-D41F9F6BF574}"/>
              </a:ext>
            </a:extLst>
          </p:cNvPr>
          <p:cNvSpPr>
            <a:spLocks noGrp="1"/>
          </p:cNvSpPr>
          <p:nvPr>
            <p:ph type="title"/>
          </p:nvPr>
        </p:nvSpPr>
        <p:spPr>
          <a:xfrm>
            <a:off x="37310" y="52019"/>
            <a:ext cx="7958114" cy="855726"/>
          </a:xfrm>
        </p:spPr>
        <p:txBody>
          <a:bodyPr/>
          <a:lstStyle/>
          <a:p>
            <a:r>
              <a:rPr lang="en-US" dirty="0"/>
              <a:t>Diabetic Retinopathy Detection using Power AI Vision</a:t>
            </a:r>
          </a:p>
        </p:txBody>
      </p:sp>
      <p:pic>
        <p:nvPicPr>
          <p:cNvPr id="4" name="Picture 3">
            <a:extLst>
              <a:ext uri="{FF2B5EF4-FFF2-40B4-BE49-F238E27FC236}">
                <a16:creationId xmlns:a16="http://schemas.microsoft.com/office/drawing/2014/main" id="{44FC950C-558A-B14C-8C86-87DAEF8D1F31}"/>
              </a:ext>
            </a:extLst>
          </p:cNvPr>
          <p:cNvPicPr>
            <a:picLocks noChangeAspect="1"/>
          </p:cNvPicPr>
          <p:nvPr/>
        </p:nvPicPr>
        <p:blipFill>
          <a:blip r:embed="rId4"/>
          <a:stretch>
            <a:fillRect/>
          </a:stretch>
        </p:blipFill>
        <p:spPr>
          <a:xfrm>
            <a:off x="425685" y="479883"/>
            <a:ext cx="3595895" cy="2879544"/>
          </a:xfrm>
          <a:prstGeom prst="rect">
            <a:avLst/>
          </a:prstGeom>
        </p:spPr>
      </p:pic>
      <p:sp>
        <p:nvSpPr>
          <p:cNvPr id="2" name="TextBox 1">
            <a:extLst>
              <a:ext uri="{FF2B5EF4-FFF2-40B4-BE49-F238E27FC236}">
                <a16:creationId xmlns:a16="http://schemas.microsoft.com/office/drawing/2014/main" id="{EDF1D26E-1079-4F47-8E4C-7898CB35FE20}"/>
              </a:ext>
            </a:extLst>
          </p:cNvPr>
          <p:cNvSpPr txBox="1"/>
          <p:nvPr/>
        </p:nvSpPr>
        <p:spPr>
          <a:xfrm>
            <a:off x="109330" y="3460265"/>
            <a:ext cx="4462670" cy="1631216"/>
          </a:xfrm>
          <a:prstGeom prst="rect">
            <a:avLst/>
          </a:prstGeom>
          <a:noFill/>
        </p:spPr>
        <p:txBody>
          <a:bodyPr wrap="square" rtlCol="0">
            <a:spAutoFit/>
          </a:bodyPr>
          <a:lstStyle/>
          <a:p>
            <a:r>
              <a:rPr lang="en-US" sz="2000" b="1" dirty="0"/>
              <a:t>Train</a:t>
            </a:r>
            <a:r>
              <a:rPr lang="en-US" sz="2000" dirty="0"/>
              <a:t> machine learning model with high accuracy without coding</a:t>
            </a:r>
          </a:p>
          <a:p>
            <a:endParaRPr lang="en-US" sz="2000" dirty="0"/>
          </a:p>
          <a:p>
            <a:r>
              <a:rPr lang="en-US" sz="2000" b="1" dirty="0"/>
              <a:t>Detect</a:t>
            </a:r>
            <a:r>
              <a:rPr lang="en-US" sz="2000" dirty="0"/>
              <a:t> new images – DR vs </a:t>
            </a:r>
            <a:r>
              <a:rPr lang="en-US" sz="2000" dirty="0" err="1"/>
              <a:t>No_DR</a:t>
            </a:r>
            <a:r>
              <a:rPr lang="en-US" sz="2000" dirty="0"/>
              <a:t> with a trained model</a:t>
            </a:r>
          </a:p>
        </p:txBody>
      </p:sp>
    </p:spTree>
    <p:extLst>
      <p:ext uri="{BB962C8B-B14F-4D97-AF65-F5344CB8AC3E}">
        <p14:creationId xmlns:p14="http://schemas.microsoft.com/office/powerpoint/2010/main" val="554650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26</a:t>
            </a:fld>
            <a:endParaRPr lang="en-US"/>
          </a:p>
        </p:txBody>
      </p:sp>
      <p:pic>
        <p:nvPicPr>
          <p:cNvPr id="5" name="Picture 4">
            <a:extLst>
              <a:ext uri="{FF2B5EF4-FFF2-40B4-BE49-F238E27FC236}">
                <a16:creationId xmlns:a16="http://schemas.microsoft.com/office/drawing/2014/main" id="{750FCAD9-7A7C-694C-9992-73FBF94A1AE5}"/>
              </a:ext>
            </a:extLst>
          </p:cNvPr>
          <p:cNvPicPr>
            <a:picLocks noChangeAspect="1"/>
          </p:cNvPicPr>
          <p:nvPr/>
        </p:nvPicPr>
        <p:blipFill>
          <a:blip r:embed="rId3"/>
          <a:stretch>
            <a:fillRect/>
          </a:stretch>
        </p:blipFill>
        <p:spPr>
          <a:xfrm>
            <a:off x="37310" y="2077074"/>
            <a:ext cx="4251281" cy="2917442"/>
          </a:xfrm>
          <a:prstGeom prst="rect">
            <a:avLst/>
          </a:prstGeom>
        </p:spPr>
      </p:pic>
      <p:sp>
        <p:nvSpPr>
          <p:cNvPr id="10" name="Title 1">
            <a:extLst>
              <a:ext uri="{FF2B5EF4-FFF2-40B4-BE49-F238E27FC236}">
                <a16:creationId xmlns:a16="http://schemas.microsoft.com/office/drawing/2014/main" id="{B8B87A94-BEA0-AA49-B558-D41F9F6BF574}"/>
              </a:ext>
            </a:extLst>
          </p:cNvPr>
          <p:cNvSpPr>
            <a:spLocks noGrp="1"/>
          </p:cNvSpPr>
          <p:nvPr>
            <p:ph type="title"/>
          </p:nvPr>
        </p:nvSpPr>
        <p:spPr>
          <a:xfrm>
            <a:off x="37310" y="52019"/>
            <a:ext cx="6694161" cy="855726"/>
          </a:xfrm>
        </p:spPr>
        <p:txBody>
          <a:bodyPr/>
          <a:lstStyle/>
          <a:p>
            <a:r>
              <a:rPr lang="en-US" dirty="0"/>
              <a:t>Diabetic Retinopathy Detection using Python</a:t>
            </a:r>
          </a:p>
        </p:txBody>
      </p:sp>
      <p:sp>
        <p:nvSpPr>
          <p:cNvPr id="2" name="TextBox 1">
            <a:extLst>
              <a:ext uri="{FF2B5EF4-FFF2-40B4-BE49-F238E27FC236}">
                <a16:creationId xmlns:a16="http://schemas.microsoft.com/office/drawing/2014/main" id="{898C2B11-DA6F-3646-8983-E338BD20A68F}"/>
              </a:ext>
            </a:extLst>
          </p:cNvPr>
          <p:cNvSpPr txBox="1"/>
          <p:nvPr/>
        </p:nvSpPr>
        <p:spPr>
          <a:xfrm>
            <a:off x="4186337" y="476636"/>
            <a:ext cx="4032111" cy="1600438"/>
          </a:xfrm>
          <a:prstGeom prst="rect">
            <a:avLst/>
          </a:prstGeom>
          <a:noFill/>
        </p:spPr>
        <p:txBody>
          <a:bodyPr wrap="square" rtlCol="0">
            <a:spAutoFit/>
          </a:bodyPr>
          <a:lstStyle/>
          <a:p>
            <a:r>
              <a:rPr lang="en-US" sz="2000" b="1" dirty="0"/>
              <a:t>Python and Open Source</a:t>
            </a:r>
          </a:p>
          <a:p>
            <a:pPr marL="285750" indent="-285750">
              <a:buFont typeface="Arial" panose="020B0604020202020204" pitchFamily="34" charset="0"/>
              <a:buChar char="•"/>
            </a:pPr>
            <a:r>
              <a:rPr lang="en-US" sz="1600" b="1" dirty="0"/>
              <a:t>Exploratory Data Analysis</a:t>
            </a:r>
          </a:p>
          <a:p>
            <a:pPr marL="285750" indent="-285750">
              <a:buFont typeface="Arial" panose="020B0604020202020204" pitchFamily="34" charset="0"/>
              <a:buChar char="•"/>
            </a:pPr>
            <a:r>
              <a:rPr lang="en-US" sz="1600" b="1" dirty="0"/>
              <a:t>Crop and Resize Images on cloud</a:t>
            </a:r>
          </a:p>
          <a:p>
            <a:pPr marL="285750" indent="-285750">
              <a:buFont typeface="Arial" panose="020B0604020202020204" pitchFamily="34" charset="0"/>
              <a:buChar char="•"/>
            </a:pPr>
            <a:r>
              <a:rPr lang="en-US" sz="1600" b="1" dirty="0"/>
              <a:t>Rotate and Mirror Images</a:t>
            </a:r>
          </a:p>
          <a:p>
            <a:pPr marL="285750" indent="-285750">
              <a:buFont typeface="Arial" panose="020B0604020202020204" pitchFamily="34" charset="0"/>
              <a:buChar char="•"/>
            </a:pPr>
            <a:r>
              <a:rPr lang="en-US" sz="1600" b="1" dirty="0"/>
              <a:t>Neural Network Architecture</a:t>
            </a:r>
          </a:p>
          <a:p>
            <a:endParaRPr lang="en-US" sz="1400" dirty="0"/>
          </a:p>
        </p:txBody>
      </p:sp>
      <p:pic>
        <p:nvPicPr>
          <p:cNvPr id="6" name="Picture 5">
            <a:extLst>
              <a:ext uri="{FF2B5EF4-FFF2-40B4-BE49-F238E27FC236}">
                <a16:creationId xmlns:a16="http://schemas.microsoft.com/office/drawing/2014/main" id="{CDEF71F8-BD16-3D4C-A3FC-A7F33ECD580F}"/>
              </a:ext>
            </a:extLst>
          </p:cNvPr>
          <p:cNvPicPr>
            <a:picLocks noChangeAspect="1"/>
          </p:cNvPicPr>
          <p:nvPr/>
        </p:nvPicPr>
        <p:blipFill>
          <a:blip r:embed="rId4"/>
          <a:stretch>
            <a:fillRect/>
          </a:stretch>
        </p:blipFill>
        <p:spPr>
          <a:xfrm>
            <a:off x="309568" y="605518"/>
            <a:ext cx="3274351" cy="1342674"/>
          </a:xfrm>
          <a:prstGeom prst="rect">
            <a:avLst/>
          </a:prstGeom>
        </p:spPr>
      </p:pic>
      <p:pic>
        <p:nvPicPr>
          <p:cNvPr id="8" name="Picture 7">
            <a:extLst>
              <a:ext uri="{FF2B5EF4-FFF2-40B4-BE49-F238E27FC236}">
                <a16:creationId xmlns:a16="http://schemas.microsoft.com/office/drawing/2014/main" id="{130BAC66-9CA1-A54B-9962-9FFC06412259}"/>
              </a:ext>
            </a:extLst>
          </p:cNvPr>
          <p:cNvPicPr>
            <a:picLocks noChangeAspect="1"/>
          </p:cNvPicPr>
          <p:nvPr/>
        </p:nvPicPr>
        <p:blipFill>
          <a:blip r:embed="rId5"/>
          <a:stretch>
            <a:fillRect/>
          </a:stretch>
        </p:blipFill>
        <p:spPr>
          <a:xfrm>
            <a:off x="4570696" y="2234743"/>
            <a:ext cx="3263391" cy="2514600"/>
          </a:xfrm>
          <a:prstGeom prst="rect">
            <a:avLst/>
          </a:prstGeom>
        </p:spPr>
      </p:pic>
    </p:spTree>
    <p:extLst>
      <p:ext uri="{BB962C8B-B14F-4D97-AF65-F5344CB8AC3E}">
        <p14:creationId xmlns:p14="http://schemas.microsoft.com/office/powerpoint/2010/main" val="347107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27</a:t>
            </a:fld>
            <a:endParaRPr lang="en-US"/>
          </a:p>
        </p:txBody>
      </p:sp>
      <p:sp>
        <p:nvSpPr>
          <p:cNvPr id="2" name="TextBox 1">
            <a:extLst>
              <a:ext uri="{FF2B5EF4-FFF2-40B4-BE49-F238E27FC236}">
                <a16:creationId xmlns:a16="http://schemas.microsoft.com/office/drawing/2014/main" id="{9E0973D1-D36A-2A4F-8B15-B01F9A288D04}"/>
              </a:ext>
            </a:extLst>
          </p:cNvPr>
          <p:cNvSpPr txBox="1"/>
          <p:nvPr/>
        </p:nvSpPr>
        <p:spPr>
          <a:xfrm>
            <a:off x="0" y="2027103"/>
            <a:ext cx="9143999" cy="1200329"/>
          </a:xfrm>
          <a:prstGeom prst="rect">
            <a:avLst/>
          </a:prstGeom>
          <a:noFill/>
        </p:spPr>
        <p:txBody>
          <a:bodyPr wrap="square" rtlCol="0">
            <a:spAutoFit/>
          </a:bodyPr>
          <a:lstStyle/>
          <a:p>
            <a:pPr algn="ctr"/>
            <a:r>
              <a:rPr lang="en-US" sz="7200" b="1" dirty="0"/>
              <a:t>Backup Slides</a:t>
            </a:r>
          </a:p>
        </p:txBody>
      </p:sp>
    </p:spTree>
    <p:extLst>
      <p:ext uri="{BB962C8B-B14F-4D97-AF65-F5344CB8AC3E}">
        <p14:creationId xmlns:p14="http://schemas.microsoft.com/office/powerpoint/2010/main" val="380011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dirty="0">
                <a:solidFill>
                  <a:schemeClr val="bg2"/>
                </a:solidFill>
                <a:latin typeface="+mj-lt"/>
                <a:ea typeface="Helvetica Neue" charset="0"/>
                <a:cs typeface="Helvetica Neue" charset="0"/>
              </a:rPr>
              <a:t>Watson Studio</a:t>
            </a:r>
          </a:p>
          <a:p>
            <a:r>
              <a:rPr lang="en-US" sz="2000" dirty="0">
                <a:solidFill>
                  <a:schemeClr val="bg2"/>
                </a:solidFill>
                <a:latin typeface="+mj-lt"/>
                <a:ea typeface="Helvetica Neue Light" charset="0"/>
                <a:cs typeface="Helvetica Neue Light" charset="0"/>
              </a:rPr>
              <a:t>Comprehensive set of tools for the end-to-end AI workflow</a:t>
            </a:r>
          </a:p>
        </p:txBody>
      </p:sp>
      <p:sp>
        <p:nvSpPr>
          <p:cNvPr id="15" name="TextBox 14"/>
          <p:cNvSpPr txBox="1"/>
          <p:nvPr/>
        </p:nvSpPr>
        <p:spPr>
          <a:xfrm>
            <a:off x="3890386" y="1223493"/>
            <a:ext cx="5061204" cy="3819376"/>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125" dirty="0">
              <a:solidFill>
                <a:srgbClr val="1FB3CF">
                  <a:lumMod val="50000"/>
                  <a:lumOff val="50000"/>
                </a:srgbClr>
              </a:solidFill>
              <a:ea typeface="HelvNeue for IBM" charset="0"/>
              <a:cs typeface="HelvNeue for IBM" charset="0"/>
            </a:endParaRPr>
          </a:p>
        </p:txBody>
      </p:sp>
      <p:sp>
        <p:nvSpPr>
          <p:cNvPr id="16" name="Can 15"/>
          <p:cNvSpPr/>
          <p:nvPr/>
        </p:nvSpPr>
        <p:spPr>
          <a:xfrm>
            <a:off x="4218269" y="4366313"/>
            <a:ext cx="4297533" cy="477611"/>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13" dirty="0">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31" y="1744970"/>
            <a:ext cx="1010892" cy="3552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23" y="1719797"/>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218888" y="2387023"/>
            <a:ext cx="2088891" cy="23428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dirty="0">
                <a:solidFill>
                  <a:srgbClr val="000000"/>
                </a:solidFill>
              </a:rPr>
              <a:t>Machine Learning Runtimes</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728" y="2607996"/>
            <a:ext cx="436864" cy="436864"/>
          </a:xfrm>
          <a:prstGeom prst="rect">
            <a:avLst/>
          </a:prstGeom>
          <a:noFill/>
          <a:ln>
            <a:noFill/>
          </a:ln>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599" y="3019059"/>
            <a:ext cx="479489" cy="184509"/>
          </a:xfrm>
          <a:prstGeom prst="rect">
            <a:avLst/>
          </a:prstGeom>
          <a:noFill/>
          <a:ln>
            <a:noFill/>
          </a:ln>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817" y="2671593"/>
            <a:ext cx="367393" cy="331550"/>
          </a:xfrm>
          <a:prstGeom prst="rect">
            <a:avLst/>
          </a:prstGeom>
          <a:noFill/>
          <a:ln>
            <a:noFill/>
          </a:ln>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233" y="2702839"/>
            <a:ext cx="493357" cy="262423"/>
          </a:xfrm>
          <a:prstGeom prst="rect">
            <a:avLst/>
          </a:prstGeom>
          <a:noFill/>
          <a:ln>
            <a:noFill/>
          </a:ln>
        </p:spPr>
      </p:pic>
      <p:grpSp>
        <p:nvGrpSpPr>
          <p:cNvPr id="30" name="Group 29"/>
          <p:cNvGrpSpPr/>
          <p:nvPr/>
        </p:nvGrpSpPr>
        <p:grpSpPr>
          <a:xfrm>
            <a:off x="6387745" y="2387022"/>
            <a:ext cx="2088891" cy="809838"/>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dirty="0">
                  <a:solidFill>
                    <a:srgbClr val="000000"/>
                  </a:solidFill>
                </a:rPr>
                <a:t>Deep Learning Runtimes</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591" y="3677271"/>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9858" y="3639105"/>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3041" y="364257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18889" y="1414800"/>
            <a:ext cx="4231671" cy="265457"/>
          </a:xfrm>
          <a:prstGeom prst="rect">
            <a:avLst/>
          </a:prstGeom>
          <a:noFill/>
          <a:ln w="19050">
            <a:noFill/>
          </a:ln>
        </p:spPr>
        <p:txBody>
          <a:bodyPr wrap="square" rtlCol="0">
            <a:spAutoFit/>
          </a:bodyPr>
          <a:lstStyle/>
          <a:p>
            <a:pPr algn="ctr" fontAlgn="base">
              <a:spcBef>
                <a:spcPct val="0"/>
              </a:spcBef>
              <a:spcAft>
                <a:spcPct val="0"/>
              </a:spcAft>
            </a:pPr>
            <a:r>
              <a:rPr lang="en-US" sz="1125" dirty="0">
                <a:solidFill>
                  <a:srgbClr val="000000">
                    <a:lumMod val="50000"/>
                    <a:lumOff val="50000"/>
                  </a:srgbClr>
                </a:solidFill>
                <a:ea typeface="HelvNeue for IBM" charset="0"/>
                <a:cs typeface="HelvNeue for IBM" charset="0"/>
              </a:rPr>
              <a:t>Authoring Tools</a:t>
            </a:r>
          </a:p>
        </p:txBody>
      </p:sp>
      <p:sp>
        <p:nvSpPr>
          <p:cNvPr id="48" name="TextBox 47"/>
          <p:cNvSpPr txBox="1"/>
          <p:nvPr/>
        </p:nvSpPr>
        <p:spPr>
          <a:xfrm>
            <a:off x="4557529" y="3374615"/>
            <a:ext cx="4247513" cy="265457"/>
          </a:xfrm>
          <a:prstGeom prst="rect">
            <a:avLst/>
          </a:prstGeom>
          <a:noFill/>
          <a:ln w="19050">
            <a:noFill/>
          </a:ln>
        </p:spPr>
        <p:txBody>
          <a:bodyPr wrap="square" rtlCol="0">
            <a:spAutoFit/>
          </a:bodyPr>
          <a:lstStyle/>
          <a:p>
            <a:pPr algn="ctr" fontAlgn="base">
              <a:spcBef>
                <a:spcPct val="0"/>
              </a:spcBef>
              <a:spcAft>
                <a:spcPct val="0"/>
              </a:spcAft>
            </a:pPr>
            <a:r>
              <a:rPr lang="en-US" sz="1125" dirty="0">
                <a:solidFill>
                  <a:srgbClr val="000000">
                    <a:lumMod val="50000"/>
                    <a:lumOff val="50000"/>
                  </a:srgbClr>
                </a:solidFill>
                <a:ea typeface="HelvNeue for IBM" charset="0"/>
                <a:cs typeface="HelvNeue for IBM" charset="0"/>
              </a:rPr>
              <a:t>Cloud Infrastructure as a Service</a:t>
            </a:r>
          </a:p>
        </p:txBody>
      </p:sp>
      <p:sp>
        <p:nvSpPr>
          <p:cNvPr id="49" name="TextBox 48"/>
          <p:cNvSpPr txBox="1"/>
          <p:nvPr/>
        </p:nvSpPr>
        <p:spPr>
          <a:xfrm>
            <a:off x="7868744" y="1665882"/>
            <a:ext cx="677830" cy="577081"/>
          </a:xfrm>
          <a:prstGeom prst="rect">
            <a:avLst/>
          </a:prstGeom>
          <a:noFill/>
        </p:spPr>
        <p:txBody>
          <a:bodyPr wrap="square" rtlCol="0">
            <a:spAutoFit/>
          </a:bodyPr>
          <a:lstStyle/>
          <a:p>
            <a:pPr algn="ctr"/>
            <a:r>
              <a:rPr lang="en-US" sz="1050" dirty="0">
                <a:solidFill>
                  <a:srgbClr val="000000"/>
                </a:solidFill>
                <a:latin typeface="Helvetica Neue Medium" charset="0"/>
                <a:ea typeface="Helvetica Neue Medium" charset="0"/>
                <a:cs typeface="Helvetica Neue Medium" charset="0"/>
              </a:rPr>
              <a:t>Watson </a:t>
            </a:r>
            <a:r>
              <a:rPr lang="en-US" sz="1050">
                <a:solidFill>
                  <a:srgbClr val="000000"/>
                </a:solidFill>
                <a:latin typeface="Helvetica Neue Medium" charset="0"/>
                <a:ea typeface="Helvetica Neue Medium" charset="0"/>
                <a:cs typeface="Helvetica Neue Medium" charset="0"/>
              </a:rPr>
              <a:t>API Tools</a:t>
            </a:r>
            <a:endParaRPr lang="en-US" altLang="en-US" sz="1050" dirty="0">
              <a:solidFill>
                <a:srgbClr val="000000"/>
              </a:solidFill>
              <a:latin typeface="Helvetica Neue Medium" charset="0"/>
              <a:ea typeface="Helvetica Neue Medium" charset="0"/>
              <a:cs typeface="Helvetica Neue Medium" charset="0"/>
            </a:endParaRPr>
          </a:p>
        </p:txBody>
      </p:sp>
      <p:cxnSp>
        <p:nvCxnSpPr>
          <p:cNvPr id="50" name="Straight Connector 49"/>
          <p:cNvCxnSpPr/>
          <p:nvPr/>
        </p:nvCxnSpPr>
        <p:spPr>
          <a:xfrm>
            <a:off x="4229123" y="2625866"/>
            <a:ext cx="191787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29123" y="3318524"/>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524183" y="2630438"/>
            <a:ext cx="1879092" cy="527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229123" y="2313297"/>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6081916" y="1662693"/>
            <a:ext cx="639752" cy="574967"/>
          </a:xfrm>
          <a:prstGeom prst="rect">
            <a:avLst/>
          </a:prstGeom>
        </p:spPr>
      </p:pic>
      <p:sp>
        <p:nvSpPr>
          <p:cNvPr id="55" name="TextBox 54"/>
          <p:cNvSpPr txBox="1"/>
          <p:nvPr/>
        </p:nvSpPr>
        <p:spPr>
          <a:xfrm>
            <a:off x="7315689" y="1703356"/>
            <a:ext cx="677830" cy="415498"/>
          </a:xfrm>
          <a:prstGeom prst="rect">
            <a:avLst/>
          </a:prstGeom>
          <a:noFill/>
        </p:spPr>
        <p:txBody>
          <a:bodyPr wrap="square" rtlCol="0">
            <a:spAutoFit/>
          </a:bodyPr>
          <a:lstStyle/>
          <a:p>
            <a:pPr algn="ctr"/>
            <a:r>
              <a:rPr lang="en-US" sz="1050" dirty="0">
                <a:solidFill>
                  <a:srgbClr val="000000"/>
                </a:solidFill>
                <a:latin typeface="Helvetica Neue Medium" charset="0"/>
                <a:ea typeface="Helvetica Neue Medium" charset="0"/>
                <a:cs typeface="Helvetica Neue Medium" charset="0"/>
              </a:rPr>
              <a:t>Model Builder</a:t>
            </a:r>
            <a:endParaRPr lang="en-US" altLang="en-US" sz="1050" dirty="0">
              <a:solidFill>
                <a:srgbClr val="000000"/>
              </a:solidFill>
              <a:latin typeface="Helvetica Neue Medium" charset="0"/>
              <a:ea typeface="Helvetica Neue Medium" charset="0"/>
              <a:cs typeface="Helvetica Neue Medium" charset="0"/>
            </a:endParaRPr>
          </a:p>
        </p:txBody>
      </p:sp>
      <p:sp>
        <p:nvSpPr>
          <p:cNvPr id="56" name="TextBox 55"/>
          <p:cNvSpPr txBox="1"/>
          <p:nvPr/>
        </p:nvSpPr>
        <p:spPr>
          <a:xfrm>
            <a:off x="155382" y="2675322"/>
            <a:ext cx="3822227" cy="461665"/>
          </a:xfrm>
          <a:prstGeom prst="rect">
            <a:avLst/>
          </a:prstGeom>
          <a:noFill/>
        </p:spPr>
        <p:txBody>
          <a:bodyPr wrap="square" rtlCol="0">
            <a:spAutoFit/>
          </a:bodyPr>
          <a:lstStyle/>
          <a:p>
            <a:pPr marL="89297" indent="-89297">
              <a:buFont typeface="Arial" charset="0"/>
              <a:buChar char="•"/>
            </a:pPr>
            <a:r>
              <a:rPr lang="en-US" altLang="en-US" sz="1200" dirty="0">
                <a:solidFill>
                  <a:srgbClr val="000000"/>
                </a:solidFill>
                <a:ea typeface="Helvetica Neue" charset="0"/>
                <a:cs typeface="Helvetica Neue" charset="0"/>
              </a:rPr>
              <a:t>Most popular open source frameworks</a:t>
            </a:r>
          </a:p>
          <a:p>
            <a:pPr marL="89297" indent="-89297">
              <a:buFont typeface="Arial" charset="0"/>
              <a:buChar char="•"/>
            </a:pPr>
            <a:r>
              <a:rPr lang="en-US" altLang="en-US" sz="1200" dirty="0">
                <a:solidFill>
                  <a:srgbClr val="000000"/>
                </a:solidFill>
                <a:ea typeface="Helvetica Neue" charset="0"/>
                <a:cs typeface="Helvetica Neue" charset="0"/>
              </a:rPr>
              <a:t>IBM best-in-class frameworks</a:t>
            </a:r>
          </a:p>
        </p:txBody>
      </p:sp>
      <p:sp>
        <p:nvSpPr>
          <p:cNvPr id="57" name="TextBox 56"/>
          <p:cNvSpPr txBox="1"/>
          <p:nvPr/>
        </p:nvSpPr>
        <p:spPr>
          <a:xfrm>
            <a:off x="155382" y="1464264"/>
            <a:ext cx="3821068" cy="830997"/>
          </a:xfrm>
          <a:prstGeom prst="rect">
            <a:avLst/>
          </a:prstGeom>
          <a:noFill/>
        </p:spPr>
        <p:txBody>
          <a:bodyPr wrap="square" rtlCol="0">
            <a:spAutoFit/>
          </a:bodyPr>
          <a:lstStyle/>
          <a:p>
            <a:pPr marL="89297" indent="-89297">
              <a:buFont typeface="Arial" charset="0"/>
              <a:buChar char="•"/>
            </a:pPr>
            <a:r>
              <a:rPr lang="en-US" sz="1200" dirty="0">
                <a:solidFill>
                  <a:srgbClr val="000000"/>
                </a:solidFill>
                <a:ea typeface="Helvetica Neue" charset="0"/>
                <a:cs typeface="Helvetica Neue" charset="0"/>
              </a:rPr>
              <a:t>Create, collaborate, deploy, and monitor</a:t>
            </a:r>
          </a:p>
          <a:p>
            <a:pPr marL="89297" indent="-89297">
              <a:buFont typeface="Arial" charset="0"/>
              <a:buChar char="•"/>
            </a:pPr>
            <a:r>
              <a:rPr lang="en-US" altLang="en-US" sz="1200" dirty="0">
                <a:solidFill>
                  <a:srgbClr val="000000"/>
                </a:solidFill>
                <a:ea typeface="Helvetica Neue" charset="0"/>
                <a:cs typeface="Helvetica Neue" charset="0"/>
              </a:rPr>
              <a:t>Best of breed open source &amp; IBM tools </a:t>
            </a:r>
          </a:p>
          <a:p>
            <a:pPr marL="89297" indent="-89297">
              <a:buFont typeface="Arial" charset="0"/>
              <a:buChar char="•"/>
            </a:pPr>
            <a:r>
              <a:rPr lang="en-US" altLang="en-US" sz="1200" dirty="0">
                <a:solidFill>
                  <a:srgbClr val="000000"/>
                </a:solidFill>
                <a:ea typeface="Helvetica Neue" charset="0"/>
                <a:cs typeface="Helvetica Neue" charset="0"/>
              </a:rPr>
              <a:t>Code (R, Python or Scala) and no-code/visual modeling tools </a:t>
            </a:r>
          </a:p>
        </p:txBody>
      </p:sp>
      <p:sp>
        <p:nvSpPr>
          <p:cNvPr id="58" name="TextBox 57"/>
          <p:cNvSpPr txBox="1"/>
          <p:nvPr/>
        </p:nvSpPr>
        <p:spPr>
          <a:xfrm>
            <a:off x="155382" y="3500678"/>
            <a:ext cx="3821068" cy="646331"/>
          </a:xfrm>
          <a:prstGeom prst="rect">
            <a:avLst/>
          </a:prstGeom>
          <a:noFill/>
        </p:spPr>
        <p:txBody>
          <a:bodyPr wrap="square" rtlCol="0">
            <a:spAutoFit/>
          </a:bodyPr>
          <a:lstStyle/>
          <a:p>
            <a:pPr marL="89297" indent="-89297">
              <a:buFont typeface="Arial" charset="0"/>
              <a:buChar char="•"/>
            </a:pPr>
            <a:r>
              <a:rPr lang="en-US" altLang="en-US" sz="1200" dirty="0">
                <a:solidFill>
                  <a:srgbClr val="000000"/>
                </a:solidFill>
                <a:ea typeface="Helvetica Neue" charset="0"/>
                <a:cs typeface="Helvetica Neue" charset="0"/>
              </a:rPr>
              <a:t>Fully managed service</a:t>
            </a:r>
          </a:p>
          <a:p>
            <a:pPr marL="89297" indent="-89297">
              <a:buFont typeface="Arial" charset="0"/>
              <a:buChar char="•"/>
            </a:pPr>
            <a:r>
              <a:rPr lang="en-US" altLang="en-US" sz="1200" dirty="0">
                <a:solidFill>
                  <a:srgbClr val="000000"/>
                </a:solidFill>
                <a:ea typeface="Helvetica Neue" charset="0"/>
                <a:cs typeface="Helvetica Neue" charset="0"/>
              </a:rPr>
              <a:t>Container-based resource management</a:t>
            </a:r>
          </a:p>
          <a:p>
            <a:pPr marL="89297" indent="-89297">
              <a:buFont typeface="Arial" charset="0"/>
              <a:buChar char="•"/>
            </a:pPr>
            <a:r>
              <a:rPr lang="en-US" altLang="en-US" sz="1200" dirty="0">
                <a:solidFill>
                  <a:srgbClr val="000000"/>
                </a:solidFill>
                <a:ea typeface="Helvetica Neue" charset="0"/>
                <a:cs typeface="Helvetica Neue" charset="0"/>
              </a:rPr>
              <a:t>Elastic pay as you go CPU/GPU power</a:t>
            </a:r>
          </a:p>
        </p:txBody>
      </p:sp>
      <p:pic>
        <p:nvPicPr>
          <p:cNvPr id="59" name="Picture 58"/>
          <p:cNvPicPr>
            <a:picLocks noChangeAspect="1"/>
          </p:cNvPicPr>
          <p:nvPr/>
        </p:nvPicPr>
        <p:blipFill>
          <a:blip r:embed="rId15"/>
          <a:stretch>
            <a:fillRect/>
          </a:stretch>
        </p:blipFill>
        <p:spPr>
          <a:xfrm>
            <a:off x="4801401" y="2972914"/>
            <a:ext cx="343049" cy="308310"/>
          </a:xfrm>
          <a:prstGeom prst="rect">
            <a:avLst/>
          </a:prstGeom>
        </p:spPr>
      </p:pic>
      <p:sp>
        <p:nvSpPr>
          <p:cNvPr id="60" name="TextBox 59"/>
          <p:cNvSpPr txBox="1"/>
          <p:nvPr/>
        </p:nvSpPr>
        <p:spPr>
          <a:xfrm>
            <a:off x="6727620" y="1710511"/>
            <a:ext cx="723230" cy="415498"/>
          </a:xfrm>
          <a:prstGeom prst="rect">
            <a:avLst/>
          </a:prstGeom>
          <a:noFill/>
        </p:spPr>
        <p:txBody>
          <a:bodyPr wrap="square" rtlCol="0">
            <a:spAutoFit/>
          </a:bodyPr>
          <a:lstStyle/>
          <a:p>
            <a:pPr algn="ctr"/>
            <a:r>
              <a:rPr lang="en-US" sz="1050">
                <a:solidFill>
                  <a:srgbClr val="000000"/>
                </a:solidFill>
                <a:latin typeface="Helvetica Neue Medium" charset="0"/>
                <a:ea typeface="Helvetica Neue Medium" charset="0"/>
                <a:cs typeface="Helvetica Neue Medium" charset="0"/>
              </a:rPr>
              <a:t>Data Refinery</a:t>
            </a:r>
            <a:endParaRPr lang="en-US" altLang="en-US" sz="1050" dirty="0">
              <a:solidFill>
                <a:srgbClr val="000000"/>
              </a:solidFill>
              <a:latin typeface="Helvetica Neue Medium" charset="0"/>
              <a:ea typeface="Helvetica Neue Medium" charset="0"/>
              <a:cs typeface="Helvetica Neue Medium" charset="0"/>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28</a:t>
            </a:fld>
            <a:endParaRPr lang="uk-UA"/>
          </a:p>
        </p:txBody>
      </p:sp>
    </p:spTree>
    <p:extLst>
      <p:ext uri="{BB962C8B-B14F-4D97-AF65-F5344CB8AC3E}">
        <p14:creationId xmlns:p14="http://schemas.microsoft.com/office/powerpoint/2010/main" val="276320966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32" y="14069"/>
            <a:ext cx="5592337" cy="855726"/>
          </a:xfrm>
        </p:spPr>
        <p:txBody>
          <a:bodyPr/>
          <a:lstStyle/>
          <a:p>
            <a:r>
              <a:rPr lang="en-US" dirty="0"/>
              <a:t>Machine Learning, Deep Learning and AI</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29</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6" name="Picture 5">
            <a:extLst>
              <a:ext uri="{FF2B5EF4-FFF2-40B4-BE49-F238E27FC236}">
                <a16:creationId xmlns:a16="http://schemas.microsoft.com/office/drawing/2014/main" id="{8A8F3B44-C0AC-B842-AE0E-843719FC3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82" y="869795"/>
            <a:ext cx="8048995" cy="3861066"/>
          </a:xfrm>
          <a:prstGeom prst="rect">
            <a:avLst/>
          </a:prstGeom>
        </p:spPr>
      </p:pic>
    </p:spTree>
    <p:extLst>
      <p:ext uri="{BB962C8B-B14F-4D97-AF65-F5344CB8AC3E}">
        <p14:creationId xmlns:p14="http://schemas.microsoft.com/office/powerpoint/2010/main" val="19806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5" name="TextBox 4">
            <a:extLst>
              <a:ext uri="{FF2B5EF4-FFF2-40B4-BE49-F238E27FC236}">
                <a16:creationId xmlns:a16="http://schemas.microsoft.com/office/drawing/2014/main" id="{AB257FB9-D240-D949-AD6D-2B4D728E8220}"/>
              </a:ext>
            </a:extLst>
          </p:cNvPr>
          <p:cNvSpPr txBox="1"/>
          <p:nvPr/>
        </p:nvSpPr>
        <p:spPr>
          <a:xfrm>
            <a:off x="0" y="419795"/>
            <a:ext cx="425859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Open Source</a:t>
            </a:r>
          </a:p>
          <a:p>
            <a:pPr marL="285750" indent="-285750">
              <a:buFont typeface="Arial" panose="020B0604020202020204" pitchFamily="34" charset="0"/>
              <a:buChar char="•"/>
            </a:pPr>
            <a:r>
              <a:rPr lang="en-US" sz="1800" dirty="0"/>
              <a:t>Big Data Analytics</a:t>
            </a:r>
          </a:p>
          <a:p>
            <a:pPr marL="285750" indent="-285750">
              <a:buFont typeface="Arial" panose="020B0604020202020204" pitchFamily="34" charset="0"/>
              <a:buChar char="•"/>
            </a:pPr>
            <a:r>
              <a:rPr lang="en-US" sz="1800" dirty="0"/>
              <a:t>Data Science and Machine Learning</a:t>
            </a:r>
          </a:p>
          <a:p>
            <a:pPr marL="285750" indent="-285750">
              <a:buFont typeface="Arial" panose="020B0604020202020204" pitchFamily="34" charset="0"/>
              <a:buChar char="•"/>
            </a:pPr>
            <a:r>
              <a:rPr lang="en-US" sz="1800" dirty="0"/>
              <a:t>High Performance Computing</a:t>
            </a:r>
          </a:p>
        </p:txBody>
      </p:sp>
      <p:pic>
        <p:nvPicPr>
          <p:cNvPr id="7" name="Picture 6">
            <a:extLst>
              <a:ext uri="{FF2B5EF4-FFF2-40B4-BE49-F238E27FC236}">
                <a16:creationId xmlns:a16="http://schemas.microsoft.com/office/drawing/2014/main" id="{69F8EB88-C18C-7449-A2D5-156C9D40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020" y="1607521"/>
            <a:ext cx="5387152" cy="3442199"/>
          </a:xfrm>
          <a:prstGeom prst="rect">
            <a:avLst/>
          </a:prstGeom>
        </p:spPr>
      </p:pic>
      <p:sp>
        <p:nvSpPr>
          <p:cNvPr id="6" name="Title 1">
            <a:extLst>
              <a:ext uri="{FF2B5EF4-FFF2-40B4-BE49-F238E27FC236}">
                <a16:creationId xmlns:a16="http://schemas.microsoft.com/office/drawing/2014/main" id="{3AAE136F-7328-A840-B321-2973D38B28F7}"/>
              </a:ext>
            </a:extLst>
          </p:cNvPr>
          <p:cNvSpPr txBox="1">
            <a:spLocks/>
          </p:cNvSpPr>
          <p:nvPr/>
        </p:nvSpPr>
        <p:spPr>
          <a:xfrm>
            <a:off x="172642" y="93780"/>
            <a:ext cx="7706915" cy="407192"/>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2100" dirty="0"/>
              <a:t>About me</a:t>
            </a:r>
          </a:p>
        </p:txBody>
      </p:sp>
    </p:spTree>
    <p:extLst>
      <p:ext uri="{BB962C8B-B14F-4D97-AF65-F5344CB8AC3E}">
        <p14:creationId xmlns:p14="http://schemas.microsoft.com/office/powerpoint/2010/main" val="39078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F6967-073F-484D-B2FA-C8C9B4362E16}"/>
              </a:ext>
            </a:extLst>
          </p:cNvPr>
          <p:cNvSpPr>
            <a:spLocks noGrp="1"/>
          </p:cNvSpPr>
          <p:nvPr>
            <p:ph type="sldNum" sz="quarter" idx="10"/>
          </p:nvPr>
        </p:nvSpPr>
        <p:spPr/>
        <p:txBody>
          <a:bodyPr/>
          <a:lstStyle/>
          <a:p>
            <a:fld id="{D0BE6F14-FF48-0F4F-A8AA-2E3F25371E4A}" type="slidenum">
              <a:rPr lang="en-US" smtClean="0"/>
              <a:pPr/>
              <a:t>30</a:t>
            </a:fld>
            <a:endParaRPr lang="en-US"/>
          </a:p>
        </p:txBody>
      </p:sp>
      <p:sp>
        <p:nvSpPr>
          <p:cNvPr id="4" name="Title 1">
            <a:extLst>
              <a:ext uri="{FF2B5EF4-FFF2-40B4-BE49-F238E27FC236}">
                <a16:creationId xmlns:a16="http://schemas.microsoft.com/office/drawing/2014/main" id="{B9BF265A-3DF2-FE45-BA9C-657D2563393C}"/>
              </a:ext>
            </a:extLst>
          </p:cNvPr>
          <p:cNvSpPr txBox="1">
            <a:spLocks/>
          </p:cNvSpPr>
          <p:nvPr/>
        </p:nvSpPr>
        <p:spPr>
          <a:xfrm>
            <a:off x="172642" y="93780"/>
            <a:ext cx="7706915" cy="407192"/>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2100" dirty="0"/>
              <a:t>Bonus</a:t>
            </a:r>
          </a:p>
        </p:txBody>
      </p:sp>
      <p:sp>
        <p:nvSpPr>
          <p:cNvPr id="7" name="Rectangle 6">
            <a:extLst>
              <a:ext uri="{FF2B5EF4-FFF2-40B4-BE49-F238E27FC236}">
                <a16:creationId xmlns:a16="http://schemas.microsoft.com/office/drawing/2014/main" id="{AA1DAFBA-DA11-BF43-82D0-35802F9D117F}"/>
              </a:ext>
            </a:extLst>
          </p:cNvPr>
          <p:cNvSpPr/>
          <p:nvPr/>
        </p:nvSpPr>
        <p:spPr>
          <a:xfrm>
            <a:off x="1399478" y="2085277"/>
            <a:ext cx="7515922" cy="300082"/>
          </a:xfrm>
          <a:prstGeom prst="rect">
            <a:avLst/>
          </a:prstGeom>
        </p:spPr>
        <p:txBody>
          <a:bodyPr wrap="square">
            <a:spAutoFit/>
          </a:bodyPr>
          <a:lstStyle/>
          <a:p>
            <a:r>
              <a:rPr lang="en-US" i="1" dirty="0">
                <a:hlinkClick r:id="rId2"/>
              </a:rPr>
              <a:t>Bar Chart Racing in Python</a:t>
            </a:r>
            <a:r>
              <a:rPr lang="en-US" dirty="0">
                <a:hlinkClick r:id="rId2"/>
              </a:rPr>
              <a:t> </a:t>
            </a:r>
            <a:r>
              <a:rPr lang="en-US" i="1" dirty="0">
                <a:hlinkClick r:id="rId2"/>
              </a:rPr>
              <a:t>~In roughly less than 50 lines of code</a:t>
            </a:r>
            <a:endParaRPr lang="en-US" dirty="0"/>
          </a:p>
        </p:txBody>
      </p:sp>
    </p:spTree>
    <p:extLst>
      <p:ext uri="{BB962C8B-B14F-4D97-AF65-F5344CB8AC3E}">
        <p14:creationId xmlns:p14="http://schemas.microsoft.com/office/powerpoint/2010/main" val="3863726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5D733-C6D9-0B40-B852-DFD34D7CB589}"/>
              </a:ext>
            </a:extLst>
          </p:cNvPr>
          <p:cNvSpPr txBox="1"/>
          <p:nvPr/>
        </p:nvSpPr>
        <p:spPr>
          <a:xfrm>
            <a:off x="0" y="344350"/>
            <a:ext cx="8968839" cy="3849195"/>
          </a:xfrm>
          <a:prstGeom prst="rect">
            <a:avLst/>
          </a:prstGeom>
          <a:noFill/>
        </p:spPr>
        <p:txBody>
          <a:bodyPr wrap="square" rtlCol="0">
            <a:spAutoFit/>
          </a:bodyPr>
          <a:lstStyle/>
          <a:p>
            <a:r>
              <a:rPr lang="en-US" sz="900" b="1" dirty="0">
                <a:highlight>
                  <a:srgbClr val="FFFF00"/>
                </a:highlight>
              </a:rPr>
              <a:t>Pandas Introduction</a:t>
            </a:r>
          </a:p>
          <a:p>
            <a:r>
              <a:rPr lang="en-US" sz="900" b="1" dirty="0">
                <a:highlight>
                  <a:srgbClr val="FFFF00"/>
                </a:highlight>
              </a:rPr>
              <a:t>Question #1:  check the bottom 10 rows of data frame "df".</a:t>
            </a:r>
          </a:p>
          <a:p>
            <a:r>
              <a:rPr lang="en-US" sz="900" b="1" dirty="0">
                <a:highlight>
                  <a:srgbClr val="FFFF00"/>
                </a:highlight>
              </a:rPr>
              <a:t>Question #2:  Find the name of the columns of the </a:t>
            </a:r>
            <a:r>
              <a:rPr lang="en-US" sz="900" b="1" dirty="0" err="1">
                <a:highlight>
                  <a:srgbClr val="FFFF00"/>
                </a:highlight>
              </a:rPr>
              <a:t>dataframe</a:t>
            </a:r>
            <a:endParaRPr lang="en-US" sz="900" b="1" dirty="0">
              <a:highlight>
                <a:srgbClr val="FFFF00"/>
              </a:highlight>
            </a:endParaRPr>
          </a:p>
          <a:p>
            <a:r>
              <a:rPr lang="en-US" sz="900" b="1" dirty="0">
                <a:highlight>
                  <a:srgbClr val="FFFF00"/>
                </a:highlight>
              </a:rPr>
              <a:t>Question #3:  You can select the columns of a data frame by indicating the name of each column, for example, you can select the three columns as follows:</a:t>
            </a:r>
          </a:p>
          <a:p>
            <a:r>
              <a:rPr lang="en-US" sz="900" b="1" dirty="0" err="1">
                <a:highlight>
                  <a:srgbClr val="FFFF00"/>
                </a:highlight>
              </a:rPr>
              <a:t>dataframe</a:t>
            </a:r>
            <a:r>
              <a:rPr lang="en-US" sz="900" b="1" dirty="0">
                <a:highlight>
                  <a:srgbClr val="FFFF00"/>
                </a:highlight>
              </a:rPr>
              <a:t>[[' column 1 ',column 2', 'column 3']]</a:t>
            </a:r>
          </a:p>
          <a:p>
            <a:r>
              <a:rPr lang="en-US" sz="900" b="1" dirty="0">
                <a:highlight>
                  <a:srgbClr val="FFFF00"/>
                </a:highlight>
              </a:rPr>
              <a:t>Where "column" is the name of the column, you can apply the method ".describe()" to get the statistics of those columns as follows:</a:t>
            </a:r>
          </a:p>
          <a:p>
            <a:r>
              <a:rPr lang="en-US" sz="900" b="1" dirty="0" err="1">
                <a:highlight>
                  <a:srgbClr val="FFFF00"/>
                </a:highlight>
              </a:rPr>
              <a:t>dataframe</a:t>
            </a:r>
            <a:r>
              <a:rPr lang="en-US" sz="900" b="1" dirty="0">
                <a:highlight>
                  <a:srgbClr val="FFFF00"/>
                </a:highlight>
              </a:rPr>
              <a:t>[[' column 1 ',column 2', 'column 3'] ].describe()</a:t>
            </a:r>
          </a:p>
          <a:p>
            <a:r>
              <a:rPr lang="en-US" sz="900" b="1" dirty="0">
                <a:highlight>
                  <a:srgbClr val="FFFF00"/>
                </a:highlight>
              </a:rPr>
              <a:t>Apply the method to ".describe()" to the columns 'length' and 'compression-ratio'.</a:t>
            </a:r>
          </a:p>
          <a:p>
            <a:endParaRPr lang="en-US" sz="900" b="1" dirty="0">
              <a:highlight>
                <a:srgbClr val="FFFF00"/>
              </a:highlight>
            </a:endParaRPr>
          </a:p>
          <a:p>
            <a:r>
              <a:rPr lang="en-US" sz="900" b="1" dirty="0">
                <a:highlight>
                  <a:srgbClr val="FFFF00"/>
                </a:highlight>
              </a:rPr>
              <a:t>Data Wrangling</a:t>
            </a:r>
          </a:p>
          <a:p>
            <a:r>
              <a:rPr lang="en-US" sz="900" b="1" dirty="0">
                <a:highlight>
                  <a:srgbClr val="FFFF00"/>
                </a:highlight>
              </a:rPr>
              <a:t>Question #1: According to the example above, replace </a:t>
            </a:r>
            <a:r>
              <a:rPr lang="en-US" sz="900" b="1" dirty="0" err="1">
                <a:highlight>
                  <a:srgbClr val="FFFF00"/>
                </a:highlight>
              </a:rPr>
              <a:t>NaN</a:t>
            </a:r>
            <a:r>
              <a:rPr lang="en-US" sz="900" b="1" dirty="0">
                <a:highlight>
                  <a:srgbClr val="FFFF00"/>
                </a:highlight>
              </a:rPr>
              <a:t> in "stroke" column by mean.</a:t>
            </a:r>
            <a:endParaRPr lang="en-US" sz="900" dirty="0">
              <a:highlight>
                <a:srgbClr val="FFFF00"/>
              </a:highlight>
            </a:endParaRPr>
          </a:p>
          <a:p>
            <a:r>
              <a:rPr lang="en-US" sz="900" b="1" dirty="0">
                <a:highlight>
                  <a:srgbClr val="FFFF00"/>
                </a:highlight>
              </a:rPr>
              <a:t>Question #2: According to the example above, transform mpg to L/100km in the column of "highway-mpg", and change the name of column to "highway-L/100km".</a:t>
            </a:r>
            <a:endParaRPr lang="en-US" sz="900" dirty="0">
              <a:highlight>
                <a:srgbClr val="FFFF00"/>
              </a:highlight>
            </a:endParaRPr>
          </a:p>
          <a:p>
            <a:r>
              <a:rPr lang="en-US" sz="900" b="1" dirty="0">
                <a:highlight>
                  <a:srgbClr val="FFFF00"/>
                </a:highlight>
              </a:rPr>
              <a:t>Question #3: According to the example above, normalize the column "height".</a:t>
            </a:r>
            <a:endParaRPr lang="en-US" sz="900" dirty="0">
              <a:highlight>
                <a:srgbClr val="FFFF00"/>
              </a:highlight>
            </a:endParaRPr>
          </a:p>
          <a:p>
            <a:r>
              <a:rPr lang="en-US" sz="900" b="1" dirty="0">
                <a:highlight>
                  <a:srgbClr val="FFFF00"/>
                </a:highlight>
              </a:rPr>
              <a:t>Question #4: As above, create indicator variable to the column of "aspiration": "std" to 0, while "turbo" to 1.</a:t>
            </a:r>
            <a:endParaRPr lang="en-US" sz="900" dirty="0">
              <a:highlight>
                <a:srgbClr val="FFFF00"/>
              </a:highlight>
            </a:endParaRPr>
          </a:p>
          <a:p>
            <a:r>
              <a:rPr lang="en-US" sz="900" b="1" dirty="0">
                <a:highlight>
                  <a:srgbClr val="FFFF00"/>
                </a:highlight>
              </a:rPr>
              <a:t>Question #5: Merge the new </a:t>
            </a:r>
            <a:r>
              <a:rPr lang="en-US" sz="900" b="1" dirty="0" err="1">
                <a:highlight>
                  <a:srgbClr val="FFFF00"/>
                </a:highlight>
              </a:rPr>
              <a:t>dataframe</a:t>
            </a:r>
            <a:r>
              <a:rPr lang="en-US" sz="900" b="1" dirty="0">
                <a:highlight>
                  <a:srgbClr val="FFFF00"/>
                </a:highlight>
              </a:rPr>
              <a:t> to the original </a:t>
            </a:r>
            <a:r>
              <a:rPr lang="en-US" sz="900" b="1" dirty="0" err="1">
                <a:highlight>
                  <a:srgbClr val="FFFF00"/>
                </a:highlight>
              </a:rPr>
              <a:t>dataframe</a:t>
            </a:r>
            <a:r>
              <a:rPr lang="en-US" sz="900" b="1" dirty="0">
                <a:highlight>
                  <a:srgbClr val="FFFF00"/>
                </a:highlight>
              </a:rPr>
              <a:t> then drop the column 'aspiration’</a:t>
            </a:r>
          </a:p>
          <a:p>
            <a:endParaRPr lang="en-US" sz="900" b="1" dirty="0">
              <a:highlight>
                <a:srgbClr val="FFFF00"/>
              </a:highlight>
            </a:endParaRPr>
          </a:p>
          <a:p>
            <a:r>
              <a:rPr lang="en-US" sz="900" b="1" dirty="0">
                <a:highlight>
                  <a:srgbClr val="FFFF00"/>
                </a:highlight>
              </a:rPr>
              <a:t>Exploratory Data Analysis</a:t>
            </a:r>
          </a:p>
          <a:p>
            <a:r>
              <a:rPr lang="en-US" sz="900" b="1" dirty="0">
                <a:highlight>
                  <a:srgbClr val="FFFF00"/>
                </a:highlight>
              </a:rPr>
              <a:t>Question #1: What is the data type of the column "peak-rpm"?</a:t>
            </a:r>
            <a:endParaRPr lang="en-US" sz="900" dirty="0">
              <a:highlight>
                <a:srgbClr val="FFFF00"/>
              </a:highlight>
            </a:endParaRPr>
          </a:p>
          <a:p>
            <a:r>
              <a:rPr lang="en-US" sz="900" b="1" dirty="0">
                <a:highlight>
                  <a:srgbClr val="FFFF00"/>
                </a:highlight>
              </a:rPr>
              <a:t>Question #2: </a:t>
            </a:r>
            <a:r>
              <a:rPr lang="en-US" sz="900" dirty="0">
                <a:highlight>
                  <a:srgbClr val="FFFF00"/>
                </a:highlight>
              </a:rPr>
              <a:t>Find the correlation between the following columns: bore, </a:t>
            </a:r>
            <a:r>
              <a:rPr lang="en-US" sz="900" dirty="0" err="1">
                <a:highlight>
                  <a:srgbClr val="FFFF00"/>
                </a:highlight>
              </a:rPr>
              <a:t>stroke,compression</a:t>
            </a:r>
            <a:r>
              <a:rPr lang="en-US" sz="900" dirty="0">
                <a:highlight>
                  <a:srgbClr val="FFFF00"/>
                </a:highlight>
              </a:rPr>
              <a:t>-ratio , and horsepower.</a:t>
            </a:r>
          </a:p>
          <a:p>
            <a:r>
              <a:rPr lang="en-US" sz="900" dirty="0">
                <a:highlight>
                  <a:srgbClr val="FFFF00"/>
                </a:highlight>
              </a:rPr>
              <a:t>Hint: if you would like to select those columns use the following syntax: df[['</a:t>
            </a:r>
            <a:r>
              <a:rPr lang="en-US" sz="900" dirty="0" err="1">
                <a:highlight>
                  <a:srgbClr val="FFFF00"/>
                </a:highlight>
              </a:rPr>
              <a:t>bore','stroke</a:t>
            </a:r>
            <a:r>
              <a:rPr lang="en-US" sz="900" dirty="0">
                <a:highlight>
                  <a:srgbClr val="FFFF00"/>
                </a:highlight>
              </a:rPr>
              <a:t>' ,'compression-</a:t>
            </a:r>
            <a:r>
              <a:rPr lang="en-US" sz="900" dirty="0" err="1">
                <a:highlight>
                  <a:srgbClr val="FFFF00"/>
                </a:highlight>
              </a:rPr>
              <a:t>ratio','horsepower</a:t>
            </a:r>
            <a:r>
              <a:rPr lang="en-US" sz="900" dirty="0">
                <a:highlight>
                  <a:srgbClr val="FFFF00"/>
                </a:highlight>
              </a:rPr>
              <a:t>’]]</a:t>
            </a:r>
          </a:p>
          <a:p>
            <a:r>
              <a:rPr lang="en-US" sz="900" b="1" dirty="0">
                <a:highlight>
                  <a:srgbClr val="FFFF00"/>
                </a:highlight>
              </a:rPr>
              <a:t>Question 3 a): </a:t>
            </a:r>
            <a:r>
              <a:rPr lang="en-US" sz="900" dirty="0">
                <a:highlight>
                  <a:srgbClr val="FFFF00"/>
                </a:highlight>
              </a:rPr>
              <a:t>Find the correlation between x="stroke", y="price".</a:t>
            </a:r>
          </a:p>
          <a:p>
            <a:r>
              <a:rPr lang="en-US" sz="900" dirty="0">
                <a:highlight>
                  <a:srgbClr val="FFFF00"/>
                </a:highlight>
              </a:rPr>
              <a:t>Hint: if you would like to select those columns use the following syntax: df[["</a:t>
            </a:r>
            <a:r>
              <a:rPr lang="en-US" sz="900" dirty="0" err="1">
                <a:highlight>
                  <a:srgbClr val="FFFF00"/>
                </a:highlight>
              </a:rPr>
              <a:t>stroke","price</a:t>
            </a:r>
            <a:r>
              <a:rPr lang="en-US" sz="900" dirty="0">
                <a:highlight>
                  <a:srgbClr val="FFFF00"/>
                </a:highlight>
              </a:rPr>
              <a:t>"]]</a:t>
            </a:r>
          </a:p>
          <a:p>
            <a:r>
              <a:rPr lang="en-US" sz="900" b="1" dirty="0"/>
              <a:t>Question 3 b): </a:t>
            </a:r>
            <a:r>
              <a:rPr lang="en-US" sz="900" dirty="0"/>
              <a:t>Given the correlation results between "price" and "stroke" do you expect a linear relationship?</a:t>
            </a:r>
          </a:p>
          <a:p>
            <a:r>
              <a:rPr lang="en-US" sz="900" dirty="0"/>
              <a:t>Verify your results using the function "</a:t>
            </a:r>
            <a:r>
              <a:rPr lang="en-US" sz="900" dirty="0" err="1"/>
              <a:t>regplot</a:t>
            </a:r>
            <a:r>
              <a:rPr lang="en-US" sz="900" dirty="0"/>
              <a:t>()".</a:t>
            </a:r>
          </a:p>
          <a:p>
            <a:r>
              <a:rPr lang="en-US" sz="900" b="1" dirty="0"/>
              <a:t>Question 4: </a:t>
            </a:r>
            <a:r>
              <a:rPr lang="en-US" sz="900" dirty="0"/>
              <a:t>Use the "</a:t>
            </a:r>
            <a:r>
              <a:rPr lang="en-US" sz="900" dirty="0" err="1"/>
              <a:t>groupby</a:t>
            </a:r>
            <a:r>
              <a:rPr lang="en-US" sz="900" dirty="0"/>
              <a:t>" function to find the average "price" of each car based on "body-style" ?</a:t>
            </a:r>
          </a:p>
          <a:p>
            <a:endParaRPr lang="en-US" sz="900" dirty="0"/>
          </a:p>
          <a:p>
            <a:endParaRPr lang="en-US" sz="1013" dirty="0"/>
          </a:p>
        </p:txBody>
      </p:sp>
    </p:spTree>
    <p:extLst>
      <p:ext uri="{BB962C8B-B14F-4D97-AF65-F5344CB8AC3E}">
        <p14:creationId xmlns:p14="http://schemas.microsoft.com/office/powerpoint/2010/main" val="3259235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0BA57-2851-4546-9182-6F892369F0E7}"/>
              </a:ext>
            </a:extLst>
          </p:cNvPr>
          <p:cNvSpPr txBox="1"/>
          <p:nvPr/>
        </p:nvSpPr>
        <p:spPr>
          <a:xfrm>
            <a:off x="136566" y="80159"/>
            <a:ext cx="8342416" cy="3554819"/>
          </a:xfrm>
          <a:prstGeom prst="rect">
            <a:avLst/>
          </a:prstGeom>
          <a:noFill/>
        </p:spPr>
        <p:txBody>
          <a:bodyPr wrap="square" rtlCol="0">
            <a:spAutoFit/>
          </a:bodyPr>
          <a:lstStyle/>
          <a:p>
            <a:r>
              <a:rPr lang="en-US" sz="900" b="1" dirty="0">
                <a:highlight>
                  <a:srgbClr val="FFFF00"/>
                </a:highlight>
              </a:rPr>
              <a:t>Matplotlib Introduction</a:t>
            </a:r>
          </a:p>
          <a:p>
            <a:r>
              <a:rPr lang="en-US" sz="900" b="1" dirty="0">
                <a:highlight>
                  <a:srgbClr val="FFFF00"/>
                </a:highlight>
              </a:rPr>
              <a:t>Question:</a:t>
            </a:r>
            <a:r>
              <a:rPr lang="en-US" sz="900" dirty="0">
                <a:highlight>
                  <a:srgbClr val="FFFF00"/>
                </a:highlight>
              </a:rPr>
              <a:t> Plot a line graph of immigration from Haiti using </a:t>
            </a:r>
            <a:r>
              <a:rPr lang="en-US" sz="900" dirty="0" err="1">
                <a:highlight>
                  <a:srgbClr val="FFFF00"/>
                </a:highlight>
              </a:rPr>
              <a:t>df.plot</a:t>
            </a:r>
            <a:r>
              <a:rPr lang="en-US" sz="900" dirty="0">
                <a:highlight>
                  <a:srgbClr val="FFFF00"/>
                </a:highlight>
              </a:rPr>
              <a:t>()</a:t>
            </a:r>
          </a:p>
          <a:p>
            <a:r>
              <a:rPr lang="en-US" sz="900" b="1" dirty="0">
                <a:highlight>
                  <a:srgbClr val="FFFF00"/>
                </a:highlight>
              </a:rPr>
              <a:t>Question:</a:t>
            </a:r>
            <a:r>
              <a:rPr lang="en-US" sz="900" dirty="0">
                <a:highlight>
                  <a:srgbClr val="FFFF00"/>
                </a:highlight>
              </a:rPr>
              <a:t> Let's compare the number of immigrants from India and China from 1980 to 2013.</a:t>
            </a:r>
          </a:p>
          <a:p>
            <a:r>
              <a:rPr lang="en-US" sz="900" b="1" dirty="0">
                <a:highlight>
                  <a:srgbClr val="FFFF00"/>
                </a:highlight>
              </a:rPr>
              <a:t>Question:</a:t>
            </a:r>
            <a:r>
              <a:rPr lang="en-US" sz="900" dirty="0">
                <a:highlight>
                  <a:srgbClr val="FFFF00"/>
                </a:highlight>
              </a:rPr>
              <a:t> Compare the trend of top 5 countries that contributed the most to immigration to Canada.</a:t>
            </a:r>
          </a:p>
          <a:p>
            <a:endParaRPr lang="en-US" sz="900" dirty="0"/>
          </a:p>
          <a:p>
            <a:r>
              <a:rPr lang="en-US" sz="900" b="1" dirty="0"/>
              <a:t>Area Plots, </a:t>
            </a:r>
            <a:r>
              <a:rPr lang="en-US" sz="900" b="1" dirty="0">
                <a:highlight>
                  <a:srgbClr val="FFFF00"/>
                </a:highlight>
              </a:rPr>
              <a:t>Histograms</a:t>
            </a:r>
            <a:r>
              <a:rPr lang="en-US" sz="900" b="1" dirty="0"/>
              <a:t>, and Bar Plots</a:t>
            </a:r>
          </a:p>
          <a:p>
            <a:r>
              <a:rPr lang="en-US" sz="900" b="1" dirty="0"/>
              <a:t>Question</a:t>
            </a:r>
            <a:r>
              <a:rPr lang="en-US" sz="900" dirty="0"/>
              <a:t>: Use the scripting layer to create a stacked area plot of the 5 countries that contributed the least to immigration to Canada </a:t>
            </a:r>
            <a:r>
              <a:rPr lang="en-US" sz="900" b="1" dirty="0"/>
              <a:t>from</a:t>
            </a:r>
            <a:r>
              <a:rPr lang="en-US" sz="900" dirty="0"/>
              <a:t> 1980 to 2013. Use a transparency value of 0.45.</a:t>
            </a:r>
          </a:p>
          <a:p>
            <a:r>
              <a:rPr lang="en-US" sz="900" b="1" dirty="0"/>
              <a:t>Question</a:t>
            </a:r>
            <a:r>
              <a:rPr lang="en-US" sz="900" dirty="0"/>
              <a:t>: Use the artist layer to create an unstacked area plot of the 5 countries that contributed the least to immigration to Canada </a:t>
            </a:r>
            <a:r>
              <a:rPr lang="en-US" sz="900" b="1" dirty="0"/>
              <a:t>from</a:t>
            </a:r>
            <a:r>
              <a:rPr lang="en-US" sz="900" dirty="0"/>
              <a:t> 1980 to 2013. Use a transparency value of 0.55.</a:t>
            </a:r>
          </a:p>
          <a:p>
            <a:r>
              <a:rPr lang="en-US" sz="900" b="1" dirty="0"/>
              <a:t>Question:</a:t>
            </a:r>
            <a:r>
              <a:rPr lang="en-US" sz="900" dirty="0"/>
              <a:t> What is the frequency distribution of the number (population) of new immigrants from the various countries to Canada in 2013?</a:t>
            </a:r>
          </a:p>
          <a:p>
            <a:r>
              <a:rPr lang="en-US" sz="900" b="1" dirty="0">
                <a:highlight>
                  <a:srgbClr val="FFFF00"/>
                </a:highlight>
              </a:rPr>
              <a:t>Question</a:t>
            </a:r>
            <a:r>
              <a:rPr lang="en-US" sz="900" dirty="0">
                <a:highlight>
                  <a:srgbClr val="FFFF00"/>
                </a:highlight>
              </a:rPr>
              <a:t>: What is the immigration distribution for Denmark, Norway, and Sweden for years 1980 - 2013</a:t>
            </a:r>
            <a:r>
              <a:rPr lang="en-US" sz="900" dirty="0"/>
              <a:t>?</a:t>
            </a:r>
          </a:p>
          <a:p>
            <a:r>
              <a:rPr lang="en-US" sz="900" b="1" dirty="0"/>
              <a:t>Question</a:t>
            </a:r>
            <a:r>
              <a:rPr lang="en-US" sz="900" dirty="0"/>
              <a:t>: Use the scripting layer to display the immigration distribution for Greece, Albania, and Bulgaria for years 1980 - 2013? Use an overlapping plot with 15 bins and a transparency value of 0.35.</a:t>
            </a:r>
          </a:p>
          <a:p>
            <a:r>
              <a:rPr lang="en-US" sz="900" b="1" dirty="0"/>
              <a:t>Question:</a:t>
            </a:r>
            <a:r>
              <a:rPr lang="en-US" sz="900" dirty="0"/>
              <a:t> Let's compare the number of Icelandic immigrants (country = 'Iceland') to Canada from year 1980 to 2013.</a:t>
            </a:r>
          </a:p>
          <a:p>
            <a:r>
              <a:rPr lang="en-US" sz="900" b="1" dirty="0"/>
              <a:t>Question:</a:t>
            </a:r>
            <a:r>
              <a:rPr lang="en-US" sz="900" dirty="0"/>
              <a:t> Using the scripting </a:t>
            </a:r>
            <a:r>
              <a:rPr lang="en-US" sz="900" dirty="0" err="1"/>
              <a:t>layter</a:t>
            </a:r>
            <a:r>
              <a:rPr lang="en-US" sz="900" dirty="0"/>
              <a:t> and the </a:t>
            </a:r>
            <a:r>
              <a:rPr lang="en-US" sz="900" dirty="0" err="1"/>
              <a:t>df_can</a:t>
            </a:r>
            <a:r>
              <a:rPr lang="en-US" sz="900" dirty="0"/>
              <a:t> dataset, create a </a:t>
            </a:r>
            <a:r>
              <a:rPr lang="en-US" sz="900" i="1" dirty="0"/>
              <a:t>horizontal</a:t>
            </a:r>
            <a:r>
              <a:rPr lang="en-US" sz="900" dirty="0"/>
              <a:t> bar plot showing the </a:t>
            </a:r>
            <a:r>
              <a:rPr lang="en-US" sz="900" i="1" dirty="0"/>
              <a:t>total</a:t>
            </a:r>
            <a:r>
              <a:rPr lang="en-US" sz="900" dirty="0"/>
              <a:t> number of immigrants to Canada from the top 15 countries, for the period 1980 - 2013. Label each country with the total immigrant count.</a:t>
            </a:r>
          </a:p>
          <a:p>
            <a:endParaRPr lang="en-US" sz="900" b="1" dirty="0"/>
          </a:p>
          <a:p>
            <a:r>
              <a:rPr lang="en-US" sz="900" b="1" dirty="0"/>
              <a:t>Pie Charts, </a:t>
            </a:r>
            <a:r>
              <a:rPr lang="en-US" sz="900" b="1" dirty="0">
                <a:highlight>
                  <a:srgbClr val="FFFF00"/>
                </a:highlight>
              </a:rPr>
              <a:t>Box Plots, </a:t>
            </a:r>
            <a:r>
              <a:rPr lang="en-US" sz="900" b="1" dirty="0"/>
              <a:t>Scatter Plots, and Bubble Plots</a:t>
            </a:r>
          </a:p>
          <a:p>
            <a:r>
              <a:rPr lang="en-US" sz="900" b="1" dirty="0"/>
              <a:t>Question:</a:t>
            </a:r>
            <a:r>
              <a:rPr lang="en-US" sz="900" dirty="0"/>
              <a:t> Using a pie chart, explore the proportion (percentage) of new immigrants grouped by continents in the year 2013.</a:t>
            </a:r>
          </a:p>
          <a:p>
            <a:r>
              <a:rPr lang="en-US" sz="900" b="1" dirty="0"/>
              <a:t>Question:</a:t>
            </a:r>
            <a:r>
              <a:rPr lang="en-US" sz="900" dirty="0"/>
              <a:t> Compare the distribution of the number of new immigrants from India and China for the period 1980 - 2013.</a:t>
            </a:r>
          </a:p>
          <a:p>
            <a:r>
              <a:rPr lang="en-US" sz="900" b="1" dirty="0">
                <a:highlight>
                  <a:srgbClr val="FFFF00"/>
                </a:highlight>
              </a:rPr>
              <a:t>Question:</a:t>
            </a:r>
            <a:r>
              <a:rPr lang="en-US" sz="900" dirty="0">
                <a:highlight>
                  <a:srgbClr val="FFFF00"/>
                </a:highlight>
              </a:rPr>
              <a:t> Create a box plot to visualize the distribution of the top 15 countries (based on total immigration) grouped by the </a:t>
            </a:r>
            <a:r>
              <a:rPr lang="en-US" sz="900" i="1" dirty="0">
                <a:highlight>
                  <a:srgbClr val="FFFF00"/>
                </a:highlight>
              </a:rPr>
              <a:t>decades</a:t>
            </a:r>
            <a:r>
              <a:rPr lang="en-US" sz="900" dirty="0">
                <a:highlight>
                  <a:srgbClr val="FFFF00"/>
                </a:highlight>
              </a:rPr>
              <a:t> 1980s, 1990s, and 2000s.</a:t>
            </a:r>
          </a:p>
          <a:p>
            <a:r>
              <a:rPr lang="en-US" sz="900" b="1" dirty="0"/>
              <a:t>Question</a:t>
            </a:r>
            <a:r>
              <a:rPr lang="en-US" sz="900" dirty="0"/>
              <a:t>: Create a scatter plot of the total immigration from Denmark, Norway, and Sweden to Canada from 1980 to 2013?</a:t>
            </a:r>
          </a:p>
          <a:p>
            <a:r>
              <a:rPr lang="en-US" sz="900" b="1" dirty="0"/>
              <a:t>Question</a:t>
            </a:r>
            <a:r>
              <a:rPr lang="en-US" sz="900" dirty="0"/>
              <a:t>: Previously in this lab, we created box plots to compare immigration from China and India to Canada. Create bubble plots of immigration from China and India to visualize any differences with time from 1980 to 2013. You can use </a:t>
            </a:r>
            <a:r>
              <a:rPr lang="en-US" sz="900" b="1" dirty="0" err="1"/>
              <a:t>df_can_t</a:t>
            </a:r>
            <a:r>
              <a:rPr lang="en-US" sz="900" dirty="0"/>
              <a:t> that we defined and used in the previous example.</a:t>
            </a:r>
          </a:p>
        </p:txBody>
      </p:sp>
    </p:spTree>
    <p:extLst>
      <p:ext uri="{BB962C8B-B14F-4D97-AF65-F5344CB8AC3E}">
        <p14:creationId xmlns:p14="http://schemas.microsoft.com/office/powerpoint/2010/main" val="286270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0FF116-42EF-7B40-998D-227C903FEABD}"/>
              </a:ext>
            </a:extLst>
          </p:cNvPr>
          <p:cNvSpPr txBox="1"/>
          <p:nvPr/>
        </p:nvSpPr>
        <p:spPr>
          <a:xfrm>
            <a:off x="258289" y="88270"/>
            <a:ext cx="7632865" cy="4524315"/>
          </a:xfrm>
          <a:prstGeom prst="rect">
            <a:avLst/>
          </a:prstGeom>
          <a:noFill/>
        </p:spPr>
        <p:txBody>
          <a:bodyPr wrap="square" rtlCol="0">
            <a:spAutoFit/>
          </a:bodyPr>
          <a:lstStyle/>
          <a:p>
            <a:r>
              <a:rPr lang="en-US" sz="900" u="sng" dirty="0">
                <a:highlight>
                  <a:srgbClr val="FFFF00"/>
                </a:highlight>
              </a:rPr>
              <a:t>ML0101EN-Reg-Simple-Linear-Regression-Co2-py-v1</a:t>
            </a:r>
          </a:p>
          <a:p>
            <a:r>
              <a:rPr lang="en-US" sz="900" b="1" dirty="0"/>
              <a:t>Practice</a:t>
            </a:r>
          </a:p>
          <a:p>
            <a:r>
              <a:rPr lang="en-US" sz="900" dirty="0"/>
              <a:t>plot CYLINDER vs the Emission, to see how linear is their relation:</a:t>
            </a:r>
          </a:p>
          <a:p>
            <a:endParaRPr lang="en-US" sz="900" u="sng" dirty="0"/>
          </a:p>
          <a:p>
            <a:r>
              <a:rPr lang="en-US" sz="900" u="sng" dirty="0"/>
              <a:t>ML0101EN-1-Reg-Mulitple-Linear-Regression-Co2-py-v1</a:t>
            </a:r>
          </a:p>
          <a:p>
            <a:r>
              <a:rPr lang="en-US" sz="900" b="1" dirty="0"/>
              <a:t>Practice</a:t>
            </a:r>
          </a:p>
          <a:p>
            <a:r>
              <a:rPr lang="en-US" sz="900" dirty="0"/>
              <a:t>Try to use a multiple linear regression with the same dataset but this time use __FUEL CONSUMPTION in CITY__ and __FUEL CONSUMPTION in HWY__ instead of FUELCONSUMPTION_COMB. Does it result in better accuracy?</a:t>
            </a:r>
          </a:p>
          <a:p>
            <a:endParaRPr lang="en-US" sz="900" dirty="0"/>
          </a:p>
          <a:p>
            <a:r>
              <a:rPr lang="en-US" sz="900" u="sng" dirty="0"/>
              <a:t>ML0101EN-2-Clas-Decision-Trees-drug-py-v1</a:t>
            </a:r>
          </a:p>
          <a:p>
            <a:r>
              <a:rPr lang="en-US" sz="900" b="1" dirty="0"/>
              <a:t>Practice</a:t>
            </a:r>
          </a:p>
          <a:p>
            <a:r>
              <a:rPr lang="en-US" sz="900" dirty="0"/>
              <a:t>What is the size of data?</a:t>
            </a:r>
          </a:p>
          <a:p>
            <a:r>
              <a:rPr lang="en-US" sz="900" b="1" dirty="0"/>
              <a:t>Practice</a:t>
            </a:r>
          </a:p>
          <a:p>
            <a:r>
              <a:rPr lang="en-US" sz="900" dirty="0"/>
              <a:t>Print the shape of </a:t>
            </a:r>
            <a:r>
              <a:rPr lang="en-US" sz="900" dirty="0" err="1"/>
              <a:t>X_trainset</a:t>
            </a:r>
            <a:r>
              <a:rPr lang="en-US" sz="900" dirty="0"/>
              <a:t> and </a:t>
            </a:r>
            <a:r>
              <a:rPr lang="en-US" sz="900" dirty="0" err="1"/>
              <a:t>y_trainset</a:t>
            </a:r>
            <a:r>
              <a:rPr lang="en-US" sz="900" dirty="0"/>
              <a:t>. Ensure that the dimensions match</a:t>
            </a:r>
          </a:p>
          <a:p>
            <a:r>
              <a:rPr lang="en-US" sz="900" dirty="0"/>
              <a:t>In [10]:</a:t>
            </a:r>
          </a:p>
          <a:p>
            <a:r>
              <a:rPr lang="en-US" sz="900" b="1" dirty="0"/>
              <a:t>Practice</a:t>
            </a:r>
          </a:p>
          <a:p>
            <a:r>
              <a:rPr lang="en-US" sz="900" dirty="0"/>
              <a:t>Can you calculate the accuracy score without </a:t>
            </a:r>
            <a:r>
              <a:rPr lang="en-US" sz="900" dirty="0" err="1"/>
              <a:t>sklearn</a:t>
            </a:r>
            <a:r>
              <a:rPr lang="en-US" sz="900" dirty="0"/>
              <a:t> ?</a:t>
            </a:r>
          </a:p>
          <a:p>
            <a:endParaRPr lang="en-US" sz="900" dirty="0"/>
          </a:p>
          <a:p>
            <a:r>
              <a:rPr lang="en-US" sz="900" u="sng" dirty="0">
                <a:highlight>
                  <a:srgbClr val="FFFF00"/>
                </a:highlight>
              </a:rPr>
              <a:t>ML0101EN-3-Clus-K-Means-Customer-Seg-py-v1</a:t>
            </a:r>
          </a:p>
          <a:p>
            <a:r>
              <a:rPr lang="en-US" sz="900" b="1" dirty="0"/>
              <a:t>Practice</a:t>
            </a:r>
          </a:p>
          <a:p>
            <a:r>
              <a:rPr lang="en-US" sz="900" dirty="0"/>
              <a:t>Try to cluster the above dataset into 3 clusters.</a:t>
            </a:r>
            <a:br>
              <a:rPr lang="en-US" sz="900" dirty="0"/>
            </a:br>
            <a:r>
              <a:rPr lang="en-US" sz="900" dirty="0"/>
              <a:t>Notice: do not generate data again, use the same dataset as above.</a:t>
            </a:r>
          </a:p>
          <a:p>
            <a:endParaRPr lang="en-US" sz="900" dirty="0"/>
          </a:p>
          <a:p>
            <a:r>
              <a:rPr lang="en-US" sz="900" u="sng" dirty="0"/>
              <a:t>ML0101EN-4-Clas-Logistic-Reg-churn-py-v1</a:t>
            </a:r>
          </a:p>
          <a:p>
            <a:r>
              <a:rPr lang="en-US" sz="900" b="1" dirty="0"/>
              <a:t>\Practice</a:t>
            </a:r>
          </a:p>
          <a:p>
            <a:r>
              <a:rPr lang="en-US" sz="900" dirty="0"/>
              <a:t>How many rows and columns are in this dataset in total? What are the name of columns?</a:t>
            </a:r>
          </a:p>
          <a:p>
            <a:r>
              <a:rPr lang="en-US" sz="900" b="1" dirty="0"/>
              <a:t>Practice</a:t>
            </a:r>
          </a:p>
          <a:p>
            <a:r>
              <a:rPr lang="en-US" sz="900" dirty="0"/>
              <a:t>Try to build Logistic Regression model again for the same dataset, but this time, use different __solver__ and __regularization__ values? What is new __</a:t>
            </a:r>
            <a:r>
              <a:rPr lang="en-US" sz="900" dirty="0" err="1"/>
              <a:t>logLoss</a:t>
            </a:r>
            <a:r>
              <a:rPr lang="en-US" sz="900" dirty="0"/>
              <a:t>__ value?</a:t>
            </a:r>
          </a:p>
          <a:p>
            <a:endParaRPr lang="en-US" sz="900" dirty="0"/>
          </a:p>
          <a:p>
            <a:r>
              <a:rPr lang="en-US" sz="900" u="sng" dirty="0"/>
              <a:t>ML0101EN-5-RecSys-Content-Based-movies-py-v1</a:t>
            </a:r>
          </a:p>
          <a:p>
            <a:endParaRPr lang="en-US" sz="900" dirty="0"/>
          </a:p>
        </p:txBody>
      </p:sp>
    </p:spTree>
    <p:extLst>
      <p:ext uri="{BB962C8B-B14F-4D97-AF65-F5344CB8AC3E}">
        <p14:creationId xmlns:p14="http://schemas.microsoft.com/office/powerpoint/2010/main" val="2543400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1856"/>
            <a:ext cx="3407866" cy="1119788"/>
          </a:xfrm>
        </p:spPr>
        <p:txBody>
          <a:bodyPr/>
          <a:lstStyle/>
          <a:p>
            <a:pPr algn="ctr"/>
            <a:r>
              <a:rPr lang="en-US" b="1" dirty="0"/>
              <a:t>Data Analytics </a:t>
            </a:r>
            <a:br>
              <a:rPr lang="en-US" b="1" dirty="0"/>
            </a:br>
            <a:r>
              <a:rPr lang="en-US" b="1" dirty="0"/>
              <a:t>Magic Quadrant</a:t>
            </a:r>
            <a:br>
              <a:rPr lang="en-US" b="1" dirty="0"/>
            </a:br>
            <a:r>
              <a:rPr lang="en-US" b="1" dirty="0"/>
              <a:t> (2018)</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pic>
        <p:nvPicPr>
          <p:cNvPr id="7" name="Picture 6">
            <a:extLst>
              <a:ext uri="{FF2B5EF4-FFF2-40B4-BE49-F238E27FC236}">
                <a16:creationId xmlns:a16="http://schemas.microsoft.com/office/drawing/2014/main" id="{1ED4BED5-EE09-7F4F-A2D9-24A39DE15F21}"/>
              </a:ext>
            </a:extLst>
          </p:cNvPr>
          <p:cNvPicPr>
            <a:picLocks noChangeAspect="1"/>
          </p:cNvPicPr>
          <p:nvPr/>
        </p:nvPicPr>
        <p:blipFill>
          <a:blip r:embed="rId2"/>
          <a:stretch>
            <a:fillRect/>
          </a:stretch>
        </p:blipFill>
        <p:spPr>
          <a:xfrm>
            <a:off x="3407866" y="52027"/>
            <a:ext cx="5111440" cy="5091473"/>
          </a:xfrm>
          <a:prstGeom prst="rect">
            <a:avLst/>
          </a:prstGeom>
        </p:spPr>
      </p:pic>
    </p:spTree>
    <p:extLst>
      <p:ext uri="{BB962C8B-B14F-4D97-AF65-F5344CB8AC3E}">
        <p14:creationId xmlns:p14="http://schemas.microsoft.com/office/powerpoint/2010/main" val="135805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5</a:t>
            </a:fld>
            <a:endParaRPr lang="en-US"/>
          </a:p>
        </p:txBody>
      </p:sp>
      <p:sp>
        <p:nvSpPr>
          <p:cNvPr id="5" name="Text Placeholder 4"/>
          <p:cNvSpPr>
            <a:spLocks noGrp="1"/>
          </p:cNvSpPr>
          <p:nvPr>
            <p:ph type="body" sz="quarter" idx="12"/>
          </p:nvPr>
        </p:nvSpPr>
        <p:spPr>
          <a:xfrm>
            <a:off x="228599" y="900068"/>
            <a:ext cx="7878337" cy="3036312"/>
          </a:xfrm>
        </p:spPr>
        <p:txBody>
          <a:bodyPr/>
          <a:lstStyle/>
          <a:p>
            <a:pPr lvl="2" indent="0">
              <a:buNone/>
            </a:pPr>
            <a:endParaRPr lang="en-US" sz="1800" dirty="0"/>
          </a:p>
          <a:p>
            <a:endParaRPr lang="en-US" sz="1800" dirty="0"/>
          </a:p>
          <a:p>
            <a:endParaRPr lang="en-US" sz="1800" dirty="0"/>
          </a:p>
          <a:p>
            <a:endParaRPr lang="en-US" sz="1800" dirty="0"/>
          </a:p>
          <a:p>
            <a:r>
              <a:rPr lang="en-US" sz="1800" dirty="0"/>
              <a:t>	</a:t>
            </a:r>
          </a:p>
        </p:txBody>
      </p:sp>
      <p:sp>
        <p:nvSpPr>
          <p:cNvPr id="4" name="TextBox 3">
            <a:extLst>
              <a:ext uri="{FF2B5EF4-FFF2-40B4-BE49-F238E27FC236}">
                <a16:creationId xmlns:a16="http://schemas.microsoft.com/office/drawing/2014/main" id="{13E6E214-89AC-9040-B98D-2154961FCF32}"/>
              </a:ext>
            </a:extLst>
          </p:cNvPr>
          <p:cNvSpPr txBox="1"/>
          <p:nvPr/>
        </p:nvSpPr>
        <p:spPr>
          <a:xfrm>
            <a:off x="61331" y="1264062"/>
            <a:ext cx="9021337" cy="2308324"/>
          </a:xfrm>
          <a:prstGeom prst="rect">
            <a:avLst/>
          </a:prstGeom>
          <a:noFill/>
        </p:spPr>
        <p:txBody>
          <a:bodyPr wrap="square" rtlCol="0">
            <a:spAutoFit/>
          </a:bodyPr>
          <a:lstStyle/>
          <a:p>
            <a:pPr algn="ctr"/>
            <a:r>
              <a:rPr lang="en-US" sz="4800" dirty="0"/>
              <a:t>What is the most popular programming language nowadays?</a:t>
            </a:r>
          </a:p>
        </p:txBody>
      </p:sp>
    </p:spTree>
    <p:extLst>
      <p:ext uri="{BB962C8B-B14F-4D97-AF65-F5344CB8AC3E}">
        <p14:creationId xmlns:p14="http://schemas.microsoft.com/office/powerpoint/2010/main" val="201917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10535A-5C00-D44C-A61C-EA776FEC1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6</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0" y="1512711"/>
            <a:ext cx="9019822" cy="1200329"/>
          </a:xfrm>
          <a:prstGeom prst="rect">
            <a:avLst/>
          </a:prstGeom>
          <a:noFill/>
        </p:spPr>
        <p:txBody>
          <a:bodyPr wrap="square" rtlCol="0">
            <a:spAutoFit/>
          </a:bodyPr>
          <a:lstStyle/>
          <a:p>
            <a:r>
              <a:rPr lang="en-US" sz="7200" b="1" dirty="0"/>
              <a:t>Introducing Python</a:t>
            </a:r>
          </a:p>
        </p:txBody>
      </p:sp>
    </p:spTree>
    <p:extLst>
      <p:ext uri="{BB962C8B-B14F-4D97-AF65-F5344CB8AC3E}">
        <p14:creationId xmlns:p14="http://schemas.microsoft.com/office/powerpoint/2010/main" val="422143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4D02F50-0AFD-EC4E-B274-D7C033BB1B99}"/>
              </a:ext>
            </a:extLst>
          </p:cNvPr>
          <p:cNvSpPr txBox="1"/>
          <p:nvPr/>
        </p:nvSpPr>
        <p:spPr>
          <a:xfrm>
            <a:off x="3874487" y="1371421"/>
            <a:ext cx="5307980" cy="1200329"/>
          </a:xfrm>
          <a:prstGeom prst="rect">
            <a:avLst/>
          </a:prstGeom>
          <a:noFill/>
        </p:spPr>
        <p:txBody>
          <a:bodyPr wrap="square" rtlCol="0">
            <a:spAutoFit/>
          </a:bodyPr>
          <a:lstStyle/>
          <a:p>
            <a:r>
              <a:rPr lang="en-US" sz="2400" i="1" dirty="0"/>
              <a:t>"Python is </a:t>
            </a:r>
            <a:r>
              <a:rPr lang="en-US" sz="2400" b="1" i="1" dirty="0"/>
              <a:t>powerful</a:t>
            </a:r>
            <a:r>
              <a:rPr lang="en-US" sz="2400" i="1" dirty="0"/>
              <a:t>... and fast</a:t>
            </a:r>
            <a:r>
              <a:rPr lang="en-US" sz="2400" b="1" i="1" dirty="0"/>
              <a:t>; </a:t>
            </a:r>
            <a:r>
              <a:rPr lang="en-US" sz="2400" i="1" dirty="0"/>
              <a:t>plays well with others; runs everywhere; is</a:t>
            </a:r>
            <a:r>
              <a:rPr lang="en-US" sz="2400" b="1" i="1" dirty="0"/>
              <a:t> friendly </a:t>
            </a:r>
            <a:r>
              <a:rPr lang="en-US" sz="2400" i="1" dirty="0"/>
              <a:t>&amp; easy to learn; is </a:t>
            </a:r>
            <a:r>
              <a:rPr lang="en-US" sz="2400" b="1" i="1" dirty="0"/>
              <a:t>Open</a:t>
            </a:r>
            <a:r>
              <a:rPr lang="en-US" sz="2400" i="1" dirty="0"/>
              <a:t>."</a:t>
            </a:r>
          </a:p>
        </p:txBody>
      </p:sp>
      <p:sp>
        <p:nvSpPr>
          <p:cNvPr id="4" name="Title 1">
            <a:extLst>
              <a:ext uri="{FF2B5EF4-FFF2-40B4-BE49-F238E27FC236}">
                <a16:creationId xmlns:a16="http://schemas.microsoft.com/office/drawing/2014/main" id="{CF31124D-6D23-8E4C-BF55-B6CC751A126E}"/>
              </a:ext>
            </a:extLst>
          </p:cNvPr>
          <p:cNvSpPr txBox="1">
            <a:spLocks/>
          </p:cNvSpPr>
          <p:nvPr/>
        </p:nvSpPr>
        <p:spPr>
          <a:xfrm>
            <a:off x="172642" y="93780"/>
            <a:ext cx="7706915" cy="407192"/>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tLang="en-US" sz="2100" dirty="0"/>
              <a:t>Introducing Python</a:t>
            </a:r>
          </a:p>
        </p:txBody>
      </p:sp>
      <p:pic>
        <p:nvPicPr>
          <p:cNvPr id="3" name="Picture 2">
            <a:extLst>
              <a:ext uri="{FF2B5EF4-FFF2-40B4-BE49-F238E27FC236}">
                <a16:creationId xmlns:a16="http://schemas.microsoft.com/office/drawing/2014/main" id="{5276895B-D505-9349-BD83-71E53CBF4FE6}"/>
              </a:ext>
            </a:extLst>
          </p:cNvPr>
          <p:cNvPicPr>
            <a:picLocks noChangeAspect="1"/>
          </p:cNvPicPr>
          <p:nvPr/>
        </p:nvPicPr>
        <p:blipFill>
          <a:blip r:embed="rId2"/>
          <a:stretch>
            <a:fillRect/>
          </a:stretch>
        </p:blipFill>
        <p:spPr>
          <a:xfrm>
            <a:off x="0" y="406939"/>
            <a:ext cx="3874487" cy="2204993"/>
          </a:xfrm>
          <a:prstGeom prst="rect">
            <a:avLst/>
          </a:prstGeom>
        </p:spPr>
      </p:pic>
      <p:pic>
        <p:nvPicPr>
          <p:cNvPr id="6" name="Picture 5">
            <a:extLst>
              <a:ext uri="{FF2B5EF4-FFF2-40B4-BE49-F238E27FC236}">
                <a16:creationId xmlns:a16="http://schemas.microsoft.com/office/drawing/2014/main" id="{DB6F1842-9371-D744-86EA-43808AEE9A75}"/>
              </a:ext>
            </a:extLst>
          </p:cNvPr>
          <p:cNvPicPr>
            <a:picLocks noChangeAspect="1"/>
          </p:cNvPicPr>
          <p:nvPr/>
        </p:nvPicPr>
        <p:blipFill>
          <a:blip r:embed="rId3"/>
          <a:stretch>
            <a:fillRect/>
          </a:stretch>
        </p:blipFill>
        <p:spPr>
          <a:xfrm>
            <a:off x="0" y="2925091"/>
            <a:ext cx="2111022" cy="993876"/>
          </a:xfrm>
          <a:prstGeom prst="rect">
            <a:avLst/>
          </a:prstGeom>
        </p:spPr>
      </p:pic>
      <p:pic>
        <p:nvPicPr>
          <p:cNvPr id="8" name="Picture 7">
            <a:extLst>
              <a:ext uri="{FF2B5EF4-FFF2-40B4-BE49-F238E27FC236}">
                <a16:creationId xmlns:a16="http://schemas.microsoft.com/office/drawing/2014/main" id="{6A1AADA2-9525-A24A-B793-36D25F95BCFD}"/>
              </a:ext>
            </a:extLst>
          </p:cNvPr>
          <p:cNvPicPr>
            <a:picLocks noChangeAspect="1"/>
          </p:cNvPicPr>
          <p:nvPr/>
        </p:nvPicPr>
        <p:blipFill>
          <a:blip r:embed="rId4"/>
          <a:stretch>
            <a:fillRect/>
          </a:stretch>
        </p:blipFill>
        <p:spPr>
          <a:xfrm>
            <a:off x="2789627" y="2925091"/>
            <a:ext cx="2472944" cy="677407"/>
          </a:xfrm>
          <a:prstGeom prst="rect">
            <a:avLst/>
          </a:prstGeom>
        </p:spPr>
      </p:pic>
      <p:pic>
        <p:nvPicPr>
          <p:cNvPr id="10" name="Picture 9">
            <a:extLst>
              <a:ext uri="{FF2B5EF4-FFF2-40B4-BE49-F238E27FC236}">
                <a16:creationId xmlns:a16="http://schemas.microsoft.com/office/drawing/2014/main" id="{CB07E297-FFD1-7C41-8557-BEA5BAC77154}"/>
              </a:ext>
            </a:extLst>
          </p:cNvPr>
          <p:cNvPicPr>
            <a:picLocks noChangeAspect="1"/>
          </p:cNvPicPr>
          <p:nvPr/>
        </p:nvPicPr>
        <p:blipFill>
          <a:blip r:embed="rId5"/>
          <a:stretch>
            <a:fillRect/>
          </a:stretch>
        </p:blipFill>
        <p:spPr>
          <a:xfrm>
            <a:off x="6323776" y="2925090"/>
            <a:ext cx="2032221" cy="677407"/>
          </a:xfrm>
          <a:prstGeom prst="rect">
            <a:avLst/>
          </a:prstGeom>
        </p:spPr>
      </p:pic>
      <p:pic>
        <p:nvPicPr>
          <p:cNvPr id="11" name="Picture 10">
            <a:extLst>
              <a:ext uri="{FF2B5EF4-FFF2-40B4-BE49-F238E27FC236}">
                <a16:creationId xmlns:a16="http://schemas.microsoft.com/office/drawing/2014/main" id="{D18B8E0A-376F-5D4D-9F61-961449E8E967}"/>
              </a:ext>
            </a:extLst>
          </p:cNvPr>
          <p:cNvPicPr>
            <a:picLocks noChangeAspect="1"/>
          </p:cNvPicPr>
          <p:nvPr/>
        </p:nvPicPr>
        <p:blipFill>
          <a:blip r:embed="rId6"/>
          <a:stretch>
            <a:fillRect/>
          </a:stretch>
        </p:blipFill>
        <p:spPr>
          <a:xfrm>
            <a:off x="2107416" y="3691322"/>
            <a:ext cx="1822083" cy="816227"/>
          </a:xfrm>
          <a:prstGeom prst="rect">
            <a:avLst/>
          </a:prstGeom>
        </p:spPr>
      </p:pic>
      <p:pic>
        <p:nvPicPr>
          <p:cNvPr id="12" name="Picture 11">
            <a:extLst>
              <a:ext uri="{FF2B5EF4-FFF2-40B4-BE49-F238E27FC236}">
                <a16:creationId xmlns:a16="http://schemas.microsoft.com/office/drawing/2014/main" id="{FC326D3C-1B2B-A547-B782-060A61099FA9}"/>
              </a:ext>
            </a:extLst>
          </p:cNvPr>
          <p:cNvPicPr>
            <a:picLocks noChangeAspect="1"/>
          </p:cNvPicPr>
          <p:nvPr/>
        </p:nvPicPr>
        <p:blipFill>
          <a:blip r:embed="rId7"/>
          <a:stretch>
            <a:fillRect/>
          </a:stretch>
        </p:blipFill>
        <p:spPr>
          <a:xfrm>
            <a:off x="4842459" y="3602497"/>
            <a:ext cx="1098717" cy="993876"/>
          </a:xfrm>
          <a:prstGeom prst="rect">
            <a:avLst/>
          </a:prstGeom>
        </p:spPr>
      </p:pic>
      <p:sp>
        <p:nvSpPr>
          <p:cNvPr id="2" name="TextBox 1">
            <a:extLst>
              <a:ext uri="{FF2B5EF4-FFF2-40B4-BE49-F238E27FC236}">
                <a16:creationId xmlns:a16="http://schemas.microsoft.com/office/drawing/2014/main" id="{857ED8FA-E16F-C344-98C4-CA0BB6F12119}"/>
              </a:ext>
            </a:extLst>
          </p:cNvPr>
          <p:cNvSpPr txBox="1"/>
          <p:nvPr/>
        </p:nvSpPr>
        <p:spPr>
          <a:xfrm>
            <a:off x="3018457" y="4736561"/>
            <a:ext cx="2472945" cy="300082"/>
          </a:xfrm>
          <a:prstGeom prst="rect">
            <a:avLst/>
          </a:prstGeom>
          <a:noFill/>
        </p:spPr>
        <p:txBody>
          <a:bodyPr wrap="square" rtlCol="0">
            <a:spAutoFit/>
          </a:bodyPr>
          <a:lstStyle/>
          <a:p>
            <a:r>
              <a:rPr lang="en-US" dirty="0">
                <a:hlinkClick r:id="rId8"/>
              </a:rPr>
              <a:t>https://www.python.org/</a:t>
            </a:r>
            <a:endParaRPr lang="en-US" dirty="0"/>
          </a:p>
        </p:txBody>
      </p:sp>
    </p:spTree>
    <p:extLst>
      <p:ext uri="{BB962C8B-B14F-4D97-AF65-F5344CB8AC3E}">
        <p14:creationId xmlns:p14="http://schemas.microsoft.com/office/powerpoint/2010/main" val="425894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F20ECC-26C2-E54A-8633-7B6BC8DFB8E9}"/>
              </a:ext>
            </a:extLst>
          </p:cNvPr>
          <p:cNvSpPr>
            <a:spLocks noGrp="1"/>
          </p:cNvSpPr>
          <p:nvPr>
            <p:ph type="sldNum" sz="quarter" idx="12"/>
          </p:nvPr>
        </p:nvSpPr>
        <p:spPr/>
        <p:txBody>
          <a:bodyPr/>
          <a:lstStyle/>
          <a:p>
            <a:fld id="{D5961511-5F98-E047-A84A-7C8D2AC9C5CF}" type="slidenum">
              <a:rPr lang="en-US" smtClean="0"/>
              <a:t>8</a:t>
            </a:fld>
            <a:endParaRPr lang="en-US"/>
          </a:p>
        </p:txBody>
      </p:sp>
      <p:sp>
        <p:nvSpPr>
          <p:cNvPr id="6" name="TextBox 5">
            <a:extLst>
              <a:ext uri="{FF2B5EF4-FFF2-40B4-BE49-F238E27FC236}">
                <a16:creationId xmlns:a16="http://schemas.microsoft.com/office/drawing/2014/main" id="{BEEDCC7D-4A06-BB48-8509-69490DC2B7EC}"/>
              </a:ext>
            </a:extLst>
          </p:cNvPr>
          <p:cNvSpPr txBox="1"/>
          <p:nvPr/>
        </p:nvSpPr>
        <p:spPr>
          <a:xfrm>
            <a:off x="1320800" y="1512711"/>
            <a:ext cx="7699022" cy="1323439"/>
          </a:xfrm>
          <a:prstGeom prst="rect">
            <a:avLst/>
          </a:prstGeom>
          <a:noFill/>
        </p:spPr>
        <p:txBody>
          <a:bodyPr wrap="square" rtlCol="0">
            <a:spAutoFit/>
          </a:bodyPr>
          <a:lstStyle/>
          <a:p>
            <a:r>
              <a:rPr lang="en-US" sz="8000" b="1" dirty="0"/>
              <a:t>Data Analysis</a:t>
            </a:r>
          </a:p>
        </p:txBody>
      </p:sp>
    </p:spTree>
    <p:extLst>
      <p:ext uri="{BB962C8B-B14F-4D97-AF65-F5344CB8AC3E}">
        <p14:creationId xmlns:p14="http://schemas.microsoft.com/office/powerpoint/2010/main" val="355317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18F7F8-944D-4841-B813-41CEDDEE99D9}"/>
              </a:ext>
            </a:extLst>
          </p:cNvPr>
          <p:cNvSpPr>
            <a:spLocks noGrp="1"/>
          </p:cNvSpPr>
          <p:nvPr>
            <p:ph type="sldNum" sz="quarter" idx="10"/>
          </p:nvPr>
        </p:nvSpPr>
        <p:spPr/>
        <p:txBody>
          <a:bodyPr/>
          <a:lstStyle/>
          <a:p>
            <a:fld id="{D0BE6F14-FF48-0F4F-A8AA-2E3F25371E4A}" type="slidenum">
              <a:rPr lang="en-US" smtClean="0"/>
              <a:pPr/>
              <a:t>9</a:t>
            </a:fld>
            <a:endParaRPr lang="en-US"/>
          </a:p>
        </p:txBody>
      </p:sp>
      <p:pic>
        <p:nvPicPr>
          <p:cNvPr id="6" name="Picture 5">
            <a:extLst>
              <a:ext uri="{FF2B5EF4-FFF2-40B4-BE49-F238E27FC236}">
                <a16:creationId xmlns:a16="http://schemas.microsoft.com/office/drawing/2014/main" id="{F95F7DF1-703B-8845-A2E9-73AC6A369138}"/>
              </a:ext>
            </a:extLst>
          </p:cNvPr>
          <p:cNvPicPr>
            <a:picLocks noChangeAspect="1"/>
          </p:cNvPicPr>
          <p:nvPr/>
        </p:nvPicPr>
        <p:blipFill>
          <a:blip r:embed="rId2"/>
          <a:stretch>
            <a:fillRect/>
          </a:stretch>
        </p:blipFill>
        <p:spPr>
          <a:xfrm>
            <a:off x="0" y="0"/>
            <a:ext cx="2453268" cy="1155006"/>
          </a:xfrm>
          <a:prstGeom prst="rect">
            <a:avLst/>
          </a:prstGeom>
        </p:spPr>
      </p:pic>
      <p:sp>
        <p:nvSpPr>
          <p:cNvPr id="8" name="Content Placeholder 2">
            <a:extLst>
              <a:ext uri="{FF2B5EF4-FFF2-40B4-BE49-F238E27FC236}">
                <a16:creationId xmlns:a16="http://schemas.microsoft.com/office/drawing/2014/main" id="{AE333DBB-6DC2-7643-8D50-786B78F541E5}"/>
              </a:ext>
            </a:extLst>
          </p:cNvPr>
          <p:cNvSpPr txBox="1">
            <a:spLocks/>
          </p:cNvSpPr>
          <p:nvPr/>
        </p:nvSpPr>
        <p:spPr>
          <a:xfrm>
            <a:off x="194158" y="1155006"/>
            <a:ext cx="8721242" cy="3105022"/>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 fast and efficient </a:t>
            </a:r>
            <a:r>
              <a:rPr lang="en-US" b="1" dirty="0" err="1"/>
              <a:t>DataFrame</a:t>
            </a:r>
            <a:r>
              <a:rPr lang="en-US" dirty="0"/>
              <a:t> object for data manipulation </a:t>
            </a:r>
          </a:p>
          <a:p>
            <a:pPr marL="285750" indent="-285750">
              <a:buFont typeface="Arial" panose="020B0604020202020204" pitchFamily="34" charset="0"/>
              <a:buChar char="•"/>
            </a:pPr>
            <a:r>
              <a:rPr lang="en-US" b="1" dirty="0"/>
              <a:t>Reading and writing data</a:t>
            </a:r>
            <a:r>
              <a:rPr lang="en-US" dirty="0"/>
              <a:t> : CSV and text files, Microsoft Excel, SQL databases, and the fast HDF5 format</a:t>
            </a:r>
          </a:p>
          <a:p>
            <a:pPr marL="285750" indent="-285750">
              <a:buFont typeface="Arial" panose="020B0604020202020204" pitchFamily="34" charset="0"/>
              <a:buChar char="•"/>
            </a:pPr>
            <a:r>
              <a:rPr lang="en-US" b="1" dirty="0"/>
              <a:t>Data alignment</a:t>
            </a:r>
            <a:r>
              <a:rPr lang="en-US" dirty="0"/>
              <a:t> and handling of </a:t>
            </a:r>
            <a:r>
              <a:rPr lang="en-US" b="1" dirty="0"/>
              <a:t>missing data</a:t>
            </a:r>
          </a:p>
          <a:p>
            <a:pPr marL="285750" indent="-285750">
              <a:buFont typeface="Arial" panose="020B0604020202020204" pitchFamily="34" charset="0"/>
              <a:buChar char="•"/>
            </a:pPr>
            <a:r>
              <a:rPr lang="en-US" b="1" dirty="0"/>
              <a:t>Reshaping</a:t>
            </a:r>
            <a:r>
              <a:rPr lang="en-US" dirty="0"/>
              <a:t> and pivoting of data sets</a:t>
            </a:r>
          </a:p>
          <a:p>
            <a:pPr marL="285750" indent="-285750">
              <a:buFont typeface="Arial" panose="020B0604020202020204" pitchFamily="34" charset="0"/>
              <a:buChar char="•"/>
            </a:pPr>
            <a:r>
              <a:rPr lang="en-US" b="1" dirty="0"/>
              <a:t>Slicing</a:t>
            </a:r>
            <a:r>
              <a:rPr lang="en-US" dirty="0"/>
              <a:t>,</a:t>
            </a:r>
            <a:r>
              <a:rPr lang="en-US" b="1" dirty="0"/>
              <a:t> indexing</a:t>
            </a:r>
            <a:r>
              <a:rPr lang="en-US" dirty="0"/>
              <a:t>, and </a:t>
            </a:r>
            <a:r>
              <a:rPr lang="en-US" b="1" dirty="0" err="1"/>
              <a:t>subsetting</a:t>
            </a:r>
            <a:r>
              <a:rPr lang="en-US" dirty="0"/>
              <a:t> of large data sets</a:t>
            </a:r>
          </a:p>
          <a:p>
            <a:pPr marL="285750" indent="-285750">
              <a:buFont typeface="Arial" panose="020B0604020202020204" pitchFamily="34" charset="0"/>
              <a:buChar char="•"/>
            </a:pPr>
            <a:r>
              <a:rPr lang="en-US" b="1" dirty="0"/>
              <a:t>Group by</a:t>
            </a:r>
            <a:r>
              <a:rPr lang="en-US" dirty="0"/>
              <a:t>, </a:t>
            </a:r>
            <a:r>
              <a:rPr lang="en-US" b="1" dirty="0"/>
              <a:t>merging and joining</a:t>
            </a:r>
            <a:r>
              <a:rPr lang="en-US" dirty="0"/>
              <a:t> of data sets;</a:t>
            </a:r>
          </a:p>
          <a:p>
            <a:pPr marL="285750" indent="-285750">
              <a:buFont typeface="Arial" panose="020B0604020202020204" pitchFamily="34" charset="0"/>
              <a:buChar char="•"/>
            </a:pPr>
            <a:r>
              <a:rPr lang="en-US" dirty="0"/>
              <a:t>Python with </a:t>
            </a:r>
            <a:r>
              <a:rPr lang="en-US" i="1" dirty="0"/>
              <a:t>pandas</a:t>
            </a:r>
            <a:r>
              <a:rPr lang="en-US" dirty="0"/>
              <a:t> is in use in a wide variety of </a:t>
            </a:r>
            <a:r>
              <a:rPr lang="en-US" b="1" dirty="0"/>
              <a:t>academic and commercial</a:t>
            </a:r>
            <a:r>
              <a:rPr lang="en-US" dirty="0"/>
              <a:t> domains, including Finance, Neuroscience, Economics, Statistics, Advertising, Web Analytics, and more.</a:t>
            </a:r>
          </a:p>
          <a:p>
            <a:endParaRPr lang="en-US" altLang="en-US" dirty="0"/>
          </a:p>
        </p:txBody>
      </p:sp>
      <p:sp>
        <p:nvSpPr>
          <p:cNvPr id="2" name="Rectangle 1">
            <a:extLst>
              <a:ext uri="{FF2B5EF4-FFF2-40B4-BE49-F238E27FC236}">
                <a16:creationId xmlns:a16="http://schemas.microsoft.com/office/drawing/2014/main" id="{77685775-2DBC-3F45-821C-BE50892085C1}"/>
              </a:ext>
            </a:extLst>
          </p:cNvPr>
          <p:cNvSpPr/>
          <p:nvPr/>
        </p:nvSpPr>
        <p:spPr>
          <a:xfrm>
            <a:off x="2453268" y="4260028"/>
            <a:ext cx="2289409" cy="300082"/>
          </a:xfrm>
          <a:prstGeom prst="rect">
            <a:avLst/>
          </a:prstGeom>
        </p:spPr>
        <p:txBody>
          <a:bodyPr wrap="none">
            <a:spAutoFit/>
          </a:bodyPr>
          <a:lstStyle/>
          <a:p>
            <a:r>
              <a:rPr lang="en-US" dirty="0">
                <a:hlinkClick r:id="rId3"/>
              </a:rPr>
              <a:t>https://pandas.pydata.org/</a:t>
            </a:r>
            <a:endParaRPr lang="en-US" dirty="0"/>
          </a:p>
        </p:txBody>
      </p:sp>
    </p:spTree>
    <p:extLst>
      <p:ext uri="{BB962C8B-B14F-4D97-AF65-F5344CB8AC3E}">
        <p14:creationId xmlns:p14="http://schemas.microsoft.com/office/powerpoint/2010/main" val="3769922092"/>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6175</TotalTime>
  <Words>1906</Words>
  <Application>Microsoft Macintosh PowerPoint</Application>
  <PresentationFormat>On-screen Show (16:9)</PresentationFormat>
  <Paragraphs>274</Paragraphs>
  <Slides>33</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medium-content-sans-serif-font</vt:lpstr>
      <vt:lpstr>Arial</vt:lpstr>
      <vt:lpstr>Calibri</vt:lpstr>
      <vt:lpstr>Helvetica Light</vt:lpstr>
      <vt:lpstr>Helvetica Neue Medium</vt:lpstr>
      <vt:lpstr>IBM Plex Sans</vt:lpstr>
      <vt:lpstr>blk_background_2017</vt:lpstr>
      <vt:lpstr>dk_blu_background_2017</vt:lpstr>
      <vt:lpstr>gry_background_2017</vt:lpstr>
      <vt:lpstr>wht_background_2017</vt:lpstr>
      <vt:lpstr>PowerPoint Presentation</vt:lpstr>
      <vt:lpstr>PowerPoint Presentation</vt:lpstr>
      <vt:lpstr>PowerPoint Presentation</vt:lpstr>
      <vt:lpstr>Data Analytics  Magic Quadrant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Deep Learning and AI</vt:lpstr>
      <vt:lpstr>PowerPoint Presentation</vt:lpstr>
      <vt:lpstr>Popular Machine Learning Services</vt:lpstr>
      <vt:lpstr>Diabetic Retinopathy Detection using Power AI Vision</vt:lpstr>
      <vt:lpstr>Diabetic Retinopathy Detection using Power AI Vision</vt:lpstr>
      <vt:lpstr>Diabetic Retinopathy Detection using Python</vt:lpstr>
      <vt:lpstr>PowerPoint Presentation</vt:lpstr>
      <vt:lpstr>PowerPoint Presentation</vt:lpstr>
      <vt:lpstr>Machine Learning, Deep Learning and AI</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Nate Ceres</dc:creator>
  <cp:keywords/>
  <dc:description/>
  <cp:lastModifiedBy>Microsoft Office User</cp:lastModifiedBy>
  <cp:revision>508</cp:revision>
  <cp:lastPrinted>2019-10-25T18:43:10Z</cp:lastPrinted>
  <dcterms:created xsi:type="dcterms:W3CDTF">2018-03-01T01:59:44Z</dcterms:created>
  <dcterms:modified xsi:type="dcterms:W3CDTF">2019-10-25T18:46:20Z</dcterms:modified>
  <cp:category/>
</cp:coreProperties>
</file>